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1"/>
  </p:notesMasterIdLst>
  <p:handoutMasterIdLst>
    <p:handoutMasterId r:id="rId172"/>
  </p:handoutMasterIdLst>
  <p:sldIdLst>
    <p:sldId id="266" r:id="rId2"/>
    <p:sldId id="1163" r:id="rId3"/>
    <p:sldId id="1168" r:id="rId4"/>
    <p:sldId id="670" r:id="rId5"/>
    <p:sldId id="672" r:id="rId6"/>
    <p:sldId id="942" r:id="rId7"/>
    <p:sldId id="673" r:id="rId8"/>
    <p:sldId id="934" r:id="rId9"/>
    <p:sldId id="935" r:id="rId10"/>
    <p:sldId id="936" r:id="rId11"/>
    <p:sldId id="937" r:id="rId12"/>
    <p:sldId id="947" r:id="rId13"/>
    <p:sldId id="939" r:id="rId14"/>
    <p:sldId id="946" r:id="rId15"/>
    <p:sldId id="943" r:id="rId16"/>
    <p:sldId id="945" r:id="rId17"/>
    <p:sldId id="948" r:id="rId18"/>
    <p:sldId id="949" r:id="rId19"/>
    <p:sldId id="950" r:id="rId20"/>
    <p:sldId id="951" r:id="rId21"/>
    <p:sldId id="944" r:id="rId22"/>
    <p:sldId id="952" r:id="rId23"/>
    <p:sldId id="956" r:id="rId24"/>
    <p:sldId id="959" r:id="rId25"/>
    <p:sldId id="957" r:id="rId26"/>
    <p:sldId id="953" r:id="rId27"/>
    <p:sldId id="961" r:id="rId28"/>
    <p:sldId id="963" r:id="rId29"/>
    <p:sldId id="964" r:id="rId30"/>
    <p:sldId id="1132" r:id="rId31"/>
    <p:sldId id="1133" r:id="rId32"/>
    <p:sldId id="1134" r:id="rId33"/>
    <p:sldId id="1135" r:id="rId34"/>
    <p:sldId id="1136" r:id="rId35"/>
    <p:sldId id="1137" r:id="rId36"/>
    <p:sldId id="962" r:id="rId37"/>
    <p:sldId id="1138" r:id="rId38"/>
    <p:sldId id="1139" r:id="rId39"/>
    <p:sldId id="1141" r:id="rId40"/>
    <p:sldId id="1140" r:id="rId41"/>
    <p:sldId id="1143" r:id="rId42"/>
    <p:sldId id="1144" r:id="rId43"/>
    <p:sldId id="1142" r:id="rId44"/>
    <p:sldId id="1146" r:id="rId45"/>
    <p:sldId id="1147" r:id="rId46"/>
    <p:sldId id="1148" r:id="rId47"/>
    <p:sldId id="1149" r:id="rId48"/>
    <p:sldId id="1150" r:id="rId49"/>
    <p:sldId id="1151" r:id="rId50"/>
    <p:sldId id="1152" r:id="rId51"/>
    <p:sldId id="1153" r:id="rId52"/>
    <p:sldId id="1145" r:id="rId53"/>
    <p:sldId id="1155" r:id="rId54"/>
    <p:sldId id="1156" r:id="rId55"/>
    <p:sldId id="1157" r:id="rId56"/>
    <p:sldId id="1158" r:id="rId57"/>
    <p:sldId id="1159" r:id="rId58"/>
    <p:sldId id="1154" r:id="rId59"/>
    <p:sldId id="1161" r:id="rId60"/>
    <p:sldId id="1162" r:id="rId61"/>
    <p:sldId id="1164" r:id="rId62"/>
    <p:sldId id="1165" r:id="rId63"/>
    <p:sldId id="1171" r:id="rId64"/>
    <p:sldId id="1172" r:id="rId65"/>
    <p:sldId id="1173" r:id="rId66"/>
    <p:sldId id="1174" r:id="rId67"/>
    <p:sldId id="1175" r:id="rId68"/>
    <p:sldId id="1255" r:id="rId69"/>
    <p:sldId id="1176" r:id="rId70"/>
    <p:sldId id="1177" r:id="rId71"/>
    <p:sldId id="1179" r:id="rId72"/>
    <p:sldId id="1180" r:id="rId73"/>
    <p:sldId id="1256" r:id="rId74"/>
    <p:sldId id="1181" r:id="rId75"/>
    <p:sldId id="1257" r:id="rId76"/>
    <p:sldId id="1182" r:id="rId77"/>
    <p:sldId id="1183" r:id="rId78"/>
    <p:sldId id="1258" r:id="rId79"/>
    <p:sldId id="1184" r:id="rId80"/>
    <p:sldId id="1185" r:id="rId81"/>
    <p:sldId id="1186" r:id="rId82"/>
    <p:sldId id="1187" r:id="rId83"/>
    <p:sldId id="1259" r:id="rId84"/>
    <p:sldId id="1188" r:id="rId85"/>
    <p:sldId id="1189" r:id="rId86"/>
    <p:sldId id="1190" r:id="rId87"/>
    <p:sldId id="1191" r:id="rId88"/>
    <p:sldId id="1192" r:id="rId89"/>
    <p:sldId id="1260" r:id="rId90"/>
    <p:sldId id="1193" r:id="rId91"/>
    <p:sldId id="1194" r:id="rId92"/>
    <p:sldId id="1261" r:id="rId93"/>
    <p:sldId id="1195" r:id="rId94"/>
    <p:sldId id="1196" r:id="rId95"/>
    <p:sldId id="1198" r:id="rId96"/>
    <p:sldId id="1262" r:id="rId97"/>
    <p:sldId id="1199" r:id="rId98"/>
    <p:sldId id="1200" r:id="rId99"/>
    <p:sldId id="1201" r:id="rId100"/>
    <p:sldId id="1202" r:id="rId101"/>
    <p:sldId id="1203" r:id="rId102"/>
    <p:sldId id="1263" r:id="rId103"/>
    <p:sldId id="1221" r:id="rId104"/>
    <p:sldId id="1264" r:id="rId105"/>
    <p:sldId id="1222" r:id="rId106"/>
    <p:sldId id="1299" r:id="rId107"/>
    <p:sldId id="1300" r:id="rId108"/>
    <p:sldId id="1301" r:id="rId109"/>
    <p:sldId id="1302" r:id="rId110"/>
    <p:sldId id="1205" r:id="rId111"/>
    <p:sldId id="1265" r:id="rId112"/>
    <p:sldId id="1206" r:id="rId113"/>
    <p:sldId id="1243" r:id="rId114"/>
    <p:sldId id="1244" r:id="rId115"/>
    <p:sldId id="1245" r:id="rId116"/>
    <p:sldId id="1246" r:id="rId117"/>
    <p:sldId id="1247" r:id="rId118"/>
    <p:sldId id="1248" r:id="rId119"/>
    <p:sldId id="1251" r:id="rId120"/>
    <p:sldId id="1249" r:id="rId121"/>
    <p:sldId id="1253" r:id="rId122"/>
    <p:sldId id="1254" r:id="rId123"/>
    <p:sldId id="1266" r:id="rId124"/>
    <p:sldId id="1218" r:id="rId125"/>
    <p:sldId id="1220" r:id="rId126"/>
    <p:sldId id="1223" r:id="rId127"/>
    <p:sldId id="1225" r:id="rId128"/>
    <p:sldId id="1235" r:id="rId129"/>
    <p:sldId id="1227" r:id="rId130"/>
    <p:sldId id="1228" r:id="rId131"/>
    <p:sldId id="1236" r:id="rId132"/>
    <p:sldId id="1229" r:id="rId133"/>
    <p:sldId id="1267" r:id="rId134"/>
    <p:sldId id="1230" r:id="rId135"/>
    <p:sldId id="1231" r:id="rId136"/>
    <p:sldId id="1232" r:id="rId137"/>
    <p:sldId id="1233" r:id="rId138"/>
    <p:sldId id="1237" r:id="rId139"/>
    <p:sldId id="1241" r:id="rId140"/>
    <p:sldId id="1239" r:id="rId141"/>
    <p:sldId id="1240" r:id="rId142"/>
    <p:sldId id="1242" r:id="rId143"/>
    <p:sldId id="1268" r:id="rId144"/>
    <p:sldId id="1270" r:id="rId145"/>
    <p:sldId id="1271" r:id="rId146"/>
    <p:sldId id="1272" r:id="rId147"/>
    <p:sldId id="1273" r:id="rId148"/>
    <p:sldId id="1274" r:id="rId149"/>
    <p:sldId id="1275" r:id="rId150"/>
    <p:sldId id="1276" r:id="rId151"/>
    <p:sldId id="1277" r:id="rId152"/>
    <p:sldId id="1279" r:id="rId153"/>
    <p:sldId id="1280" r:id="rId154"/>
    <p:sldId id="1281" r:id="rId155"/>
    <p:sldId id="1282" r:id="rId156"/>
    <p:sldId id="1283" r:id="rId157"/>
    <p:sldId id="1284" r:id="rId158"/>
    <p:sldId id="1285" r:id="rId159"/>
    <p:sldId id="1286" r:id="rId160"/>
    <p:sldId id="1287" r:id="rId161"/>
    <p:sldId id="1288" r:id="rId162"/>
    <p:sldId id="1289" r:id="rId163"/>
    <p:sldId id="1290" r:id="rId164"/>
    <p:sldId id="1291" r:id="rId165"/>
    <p:sldId id="1293" r:id="rId166"/>
    <p:sldId id="1294" r:id="rId167"/>
    <p:sldId id="1295" r:id="rId168"/>
    <p:sldId id="1296" r:id="rId169"/>
    <p:sldId id="1303" r:id="rId170"/>
  </p:sldIdLst>
  <p:sldSz cx="12192000" cy="6858000"/>
  <p:notesSz cx="6858000" cy="9144000"/>
  <p:embeddedFontLst>
    <p:embeddedFont>
      <p:font typeface="맑은 고딕" pitchFamily="34" charset="-127"/>
      <p:regular r:id="rId173"/>
      <p:bold r:id="rId174"/>
    </p:embeddedFont>
    <p:embeddedFont>
      <p:font typeface="NanumBarunGothic" charset="-127"/>
      <p:regular r:id="rId175"/>
    </p:embeddedFont>
    <p:embeddedFont>
      <p:font typeface="Fira Code" charset="0"/>
      <p:regular r:id="rId176"/>
      <p:bold r:id="rId177"/>
    </p:embeddedFont>
    <p:embeddedFont>
      <p:font typeface="Tahoma" pitchFamily="34" charset="0"/>
      <p:regular r:id="rId178"/>
      <p:bold r:id="rId1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해미" initials="이해" lastIdx="2" clrIdx="0"/>
  <p:cmAuthor id="2" name="Vu Ngoc Long" initials="VNL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A20"/>
    <a:srgbClr val="FFFFFF"/>
    <a:srgbClr val="3547B2"/>
    <a:srgbClr val="066742"/>
    <a:srgbClr val="B1154A"/>
    <a:srgbClr val="DD5353"/>
    <a:srgbClr val="ED7D31"/>
    <a:srgbClr val="60CFB8"/>
    <a:srgbClr val="ED6D62"/>
    <a:srgbClr val="0E1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853" autoAdjust="0"/>
    <p:restoredTop sz="99453" autoAdjust="0"/>
  </p:normalViewPr>
  <p:slideViewPr>
    <p:cSldViewPr snapToGrid="0">
      <p:cViewPr>
        <p:scale>
          <a:sx n="50" d="100"/>
          <a:sy n="50" d="100"/>
        </p:scale>
        <p:origin x="372" y="-420"/>
      </p:cViewPr>
      <p:guideLst>
        <p:guide orient="horz" pos="2170"/>
        <p:guide pos="38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1" y="2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font" Target="fonts/font3.fntdata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76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handoutMaster" Target="handoutMasters/handoutMaster1.xml"/><Relationship Id="rId180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2.fntdata"/><Relationship Id="rId179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593A-6B44-487E-B64A-BF4872A4BE59}" type="datetimeFigureOut">
              <a:rPr lang="ko-KR" altLang="en-US" smtClean="0">
                <a:latin typeface="NanumBarunGothic" panose="020B0603020101020101" pitchFamily="50" charset="-127"/>
                <a:ea typeface="NanumBarunGothic" panose="020B0603020101020101" pitchFamily="50" charset="-127"/>
              </a:rPr>
              <a:t>2022-11-02</a:t>
            </a:fld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1E8CA-136D-40F0-9B6E-207DA0E2B8DD}" type="slidenum">
              <a:rPr lang="ko-KR" altLang="en-US" smtClean="0">
                <a:latin typeface="NanumBarunGothic" panose="020B0603020101020101" pitchFamily="50" charset="-127"/>
                <a:ea typeface="NanumBarunGothic" panose="020B0603020101020101" pitchFamily="50" charset="-127"/>
              </a:rPr>
              <a:t>‹#›</a:t>
            </a:fld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665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DBA8014D-C68B-4229-A8F2-0CC38527BBBE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3336F185-B28F-490A-A830-C182C32E74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38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anumBarunGothic" panose="020B0603020101020101" pitchFamily="50" charset="-127"/>
        <a:ea typeface="NanumBarunGothic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anumBarunGothic" panose="020B0603020101020101" pitchFamily="50" charset="-127"/>
        <a:ea typeface="NanumBarunGothic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anumBarunGothic" panose="020B0603020101020101" pitchFamily="50" charset="-127"/>
        <a:ea typeface="NanumBarunGothic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anumBarunGothic" panose="020B0603020101020101" pitchFamily="50" charset="-127"/>
        <a:ea typeface="NanumBarunGothic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anumBarunGothic" panose="020B0603020101020101" pitchFamily="50" charset="-127"/>
        <a:ea typeface="NanumBarunGothic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81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100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105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107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109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6F185-B28F-490A-A830-C182C32E7497}" type="slidenum">
              <a:rPr lang="ko-KR" altLang="en-US" smtClean="0"/>
              <a:t>117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288758" y="256674"/>
            <a:ext cx="11670631" cy="6344652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" name="자유형 3"/>
          <p:cNvSpPr/>
          <p:nvPr userDrawn="1"/>
        </p:nvSpPr>
        <p:spPr>
          <a:xfrm>
            <a:off x="288757" y="1054769"/>
            <a:ext cx="11670631" cy="5546557"/>
          </a:xfrm>
          <a:custGeom>
            <a:avLst/>
            <a:gdLst>
              <a:gd name="connsiteX0" fmla="*/ 0 w 11670631"/>
              <a:gd name="connsiteY0" fmla="*/ 0 h 5546557"/>
              <a:gd name="connsiteX1" fmla="*/ 11670631 w 11670631"/>
              <a:gd name="connsiteY1" fmla="*/ 0 h 5546557"/>
              <a:gd name="connsiteX2" fmla="*/ 11670631 w 11670631"/>
              <a:gd name="connsiteY2" fmla="*/ 300788 h 5546557"/>
              <a:gd name="connsiteX3" fmla="*/ 11670631 w 11670631"/>
              <a:gd name="connsiteY3" fmla="*/ 677778 h 5546557"/>
              <a:gd name="connsiteX4" fmla="*/ 11670631 w 11670631"/>
              <a:gd name="connsiteY4" fmla="*/ 5290106 h 5546557"/>
              <a:gd name="connsiteX5" fmla="*/ 11414180 w 11670631"/>
              <a:gd name="connsiteY5" fmla="*/ 5546557 h 5546557"/>
              <a:gd name="connsiteX6" fmla="*/ 256451 w 11670631"/>
              <a:gd name="connsiteY6" fmla="*/ 5546557 h 5546557"/>
              <a:gd name="connsiteX7" fmla="*/ 0 w 11670631"/>
              <a:gd name="connsiteY7" fmla="*/ 5290106 h 5546557"/>
              <a:gd name="connsiteX8" fmla="*/ 0 w 11670631"/>
              <a:gd name="connsiteY8" fmla="*/ 677778 h 5546557"/>
              <a:gd name="connsiteX9" fmla="*/ 0 w 11670631"/>
              <a:gd name="connsiteY9" fmla="*/ 300788 h 554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70631" h="5546557">
                <a:moveTo>
                  <a:pt x="0" y="0"/>
                </a:moveTo>
                <a:lnTo>
                  <a:pt x="11670631" y="0"/>
                </a:lnTo>
                <a:lnTo>
                  <a:pt x="11670631" y="300788"/>
                </a:lnTo>
                <a:lnTo>
                  <a:pt x="11670631" y="677778"/>
                </a:lnTo>
                <a:lnTo>
                  <a:pt x="11670631" y="5290106"/>
                </a:lnTo>
                <a:cubicBezTo>
                  <a:pt x="11670631" y="5431740"/>
                  <a:pt x="11555814" y="5546557"/>
                  <a:pt x="11414180" y="5546557"/>
                </a:cubicBezTo>
                <a:lnTo>
                  <a:pt x="256451" y="5546557"/>
                </a:lnTo>
                <a:cubicBezTo>
                  <a:pt x="114817" y="5546557"/>
                  <a:pt x="0" y="5431740"/>
                  <a:pt x="0" y="5290106"/>
                </a:cubicBezTo>
                <a:lnTo>
                  <a:pt x="0" y="677778"/>
                </a:lnTo>
                <a:lnTo>
                  <a:pt x="0" y="3007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5" name="자유형 4"/>
          <p:cNvSpPr/>
          <p:nvPr userDrawn="1"/>
        </p:nvSpPr>
        <p:spPr>
          <a:xfrm>
            <a:off x="280049" y="256674"/>
            <a:ext cx="786063" cy="6344652"/>
          </a:xfrm>
          <a:custGeom>
            <a:avLst/>
            <a:gdLst>
              <a:gd name="connsiteX0" fmla="*/ 256451 w 786063"/>
              <a:gd name="connsiteY0" fmla="*/ 0 h 6344652"/>
              <a:gd name="connsiteX1" fmla="*/ 786063 w 786063"/>
              <a:gd name="connsiteY1" fmla="*/ 0 h 6344652"/>
              <a:gd name="connsiteX2" fmla="*/ 786063 w 786063"/>
              <a:gd name="connsiteY2" fmla="*/ 6344652 h 6344652"/>
              <a:gd name="connsiteX3" fmla="*/ 256451 w 786063"/>
              <a:gd name="connsiteY3" fmla="*/ 6344652 h 6344652"/>
              <a:gd name="connsiteX4" fmla="*/ 0 w 786063"/>
              <a:gd name="connsiteY4" fmla="*/ 6088201 h 6344652"/>
              <a:gd name="connsiteX5" fmla="*/ 0 w 786063"/>
              <a:gd name="connsiteY5" fmla="*/ 256451 h 6344652"/>
              <a:gd name="connsiteX6" fmla="*/ 256451 w 786063"/>
              <a:gd name="connsiteY6" fmla="*/ 0 h 634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6063" h="6344652">
                <a:moveTo>
                  <a:pt x="256451" y="0"/>
                </a:moveTo>
                <a:lnTo>
                  <a:pt x="786063" y="0"/>
                </a:lnTo>
                <a:lnTo>
                  <a:pt x="786063" y="6344652"/>
                </a:lnTo>
                <a:lnTo>
                  <a:pt x="256451" y="6344652"/>
                </a:lnTo>
                <a:cubicBezTo>
                  <a:pt x="114817" y="6344652"/>
                  <a:pt x="0" y="6229835"/>
                  <a:pt x="0" y="6088201"/>
                </a:cubicBezTo>
                <a:lnTo>
                  <a:pt x="0" y="256451"/>
                </a:lnTo>
                <a:cubicBezTo>
                  <a:pt x="0" y="114817"/>
                  <a:pt x="114817" y="0"/>
                  <a:pt x="256451" y="0"/>
                </a:cubicBezTo>
                <a:close/>
              </a:path>
            </a:pathLst>
          </a:custGeom>
          <a:solidFill>
            <a:srgbClr val="0E1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254723" y="397042"/>
            <a:ext cx="4427621" cy="529390"/>
            <a:chOff x="7307180" y="397042"/>
            <a:chExt cx="4427621" cy="52939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307180" y="397042"/>
              <a:ext cx="4427621" cy="5293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 rot="20380773">
              <a:off x="7498081" y="519777"/>
              <a:ext cx="243235" cy="313350"/>
              <a:chOff x="7467602" y="477782"/>
              <a:chExt cx="243235" cy="31335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467602" y="477782"/>
                <a:ext cx="232610" cy="23261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7647505" y="683156"/>
                <a:ext cx="63332" cy="107976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1303727" y="613846"/>
              <a:ext cx="243840" cy="132080"/>
              <a:chOff x="12697097" y="-113211"/>
              <a:chExt cx="418012" cy="226423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2697097" y="-113211"/>
                <a:ext cx="209006" cy="21771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12906103" y="-113211"/>
                <a:ext cx="209006" cy="226423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5" name="직선 연결선 14"/>
          <p:cNvCxnSpPr/>
          <p:nvPr userDrawn="1"/>
        </p:nvCxnSpPr>
        <p:spPr>
          <a:xfrm>
            <a:off x="334590" y="105373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334590" y="174606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34590" y="243839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334590" y="3130729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334590" y="3823061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34590" y="451539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334590" y="520772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334590" y="590005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  <a:lvl2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2pPr>
            <a:lvl3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3pPr>
            <a:lvl4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4pPr>
            <a:lvl5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3B9AFE30-CE99-44E2-887B-671B604A8DB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F9A87CF1-EAF7-409B-A6C1-6C428483A4C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  <a:lvl2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2pPr>
            <a:lvl3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3pPr>
            <a:lvl4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4pPr>
            <a:lvl5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3B9AFE30-CE99-44E2-887B-671B604A8DB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F9A87CF1-EAF7-409B-A6C1-6C428483A4C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/>
          <p:cNvSpPr>
            <a:spLocks noGrp="1"/>
          </p:cNvSpPr>
          <p:nvPr>
            <p:ph type="pic" sz="quarter" idx="10"/>
          </p:nvPr>
        </p:nvSpPr>
        <p:spPr>
          <a:xfrm>
            <a:off x="1227138" y="1247775"/>
            <a:ext cx="4883150" cy="51022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3B9AFE30-CE99-44E2-887B-671B604A8DB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F9A87CF1-EAF7-409B-A6C1-6C428483A4C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3B9AFE30-CE99-44E2-887B-671B604A8DB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F9A87CF1-EAF7-409B-A6C1-6C428483A4C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  <a:lvl2pPr>
              <a:defRPr sz="28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2pPr>
            <a:lvl3pPr>
              <a:defRPr sz="24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3pPr>
            <a:lvl4pPr>
              <a:defRPr sz="20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4pPr>
            <a:lvl5pPr>
              <a:defRPr sz="20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3B9AFE30-CE99-44E2-887B-671B604A8DB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F9A87CF1-EAF7-409B-A6C1-6C428483A4C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3B9AFE30-CE99-44E2-887B-671B604A8DB1}" type="datetimeFigureOut">
              <a:rPr lang="ko-KR" altLang="en-US" smtClean="0"/>
              <a:t>2022-11-02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BarunGothic" panose="020B0603020101020101" pitchFamily="50" charset="-127"/>
                <a:ea typeface="NanumBarunGothic" panose="020B0603020101020101" pitchFamily="50" charset="-127"/>
              </a:defRPr>
            </a:lvl1pPr>
          </a:lstStyle>
          <a:p>
            <a:fld id="{F9A87CF1-EAF7-409B-A6C1-6C428483A4C3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leehyekang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985760" y="6309360"/>
            <a:ext cx="394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  <a:hlinkClick r:id="rId13"/>
              </a:rPr>
              <a:t>http://leehyekang.com</a:t>
            </a:r>
            <a:r>
              <a:rPr lang="en-US" altLang="ko-KR" dirty="0">
                <a:solidFill>
                  <a:schemeClr val="bg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친절한 </a:t>
            </a:r>
            <a:r>
              <a:rPr lang="ko-KR" altLang="en-US" dirty="0" err="1">
                <a:solidFill>
                  <a:schemeClr val="bg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혜강씨</a:t>
            </a:r>
            <a:endParaRPr lang="ko-KR" altLang="en-US" dirty="0">
              <a:solidFill>
                <a:schemeClr val="bg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-594"/>
            <a:ext cx="12223539" cy="68585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5.wm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oleObject" Target="../embeddings/oleObject4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76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78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6.wm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oleObject" Target="../embeddings/oleObject5.bin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8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7.wm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oleObject" Target="../embeddings/oleObject6.bin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4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98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107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115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117.png"/></Relationships>
</file>

<file path=ppt/slides/_rels/slide1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122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127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132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13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2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40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6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0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0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5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2.wm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Relationship Id="rId1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3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3.wm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4.wm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oleObject" Target="../embeddings/oleObject3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3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NUL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 </a:t>
            </a:r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프로그래밍</a:t>
            </a:r>
            <a:endParaRPr lang="en-US" altLang="ko-KR" sz="4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7716" y="500222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2.1 </a:t>
            </a:r>
            <a:r>
              <a:rPr lang="en-US" altLang="ko-KR" sz="2000" b="1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Dev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설치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4884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추가 설정이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없는 경우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다음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버튼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클릭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Picture Placeholder 10"/>
          <p:cNvGraphicFramePr>
            <a:graphicFrameLocks noGrp="1" noChangeAspect="1"/>
          </p:cNvGraphicFramePr>
          <p:nvPr>
            <p:ph type="pic" sz="quarter" idx="10"/>
          </p:nvPr>
        </p:nvGraphicFramePr>
        <p:xfrm>
          <a:off x="3920490" y="2408555"/>
          <a:ext cx="470535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r:id="rId14" imgW="4705350" imgH="3657600" progId="Paint.Picture">
                  <p:embed/>
                </p:oleObj>
              </mc:Choice>
              <mc:Fallback>
                <p:oleObj r:id="rId14" imgW="4705350" imgH="3657600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20490" y="2408555"/>
                        <a:ext cx="470535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667510"/>
            <a:ext cx="10054590" cy="40318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포인터의 구조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포인터를 선언하려면 다음 문법 구조와 함께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사용함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유형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*변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이름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예를 들어 다음과 같이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유형의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라는 포인터를 선언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포인터를 선언할 때 다음 철자도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허용됨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동일한 데이터 유형의 포인터를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선언함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2.1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포인터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604135" y="2831465"/>
            <a:ext cx="7802245" cy="5803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3500" y="3973195"/>
            <a:ext cx="780288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4135" y="5334635"/>
            <a:ext cx="780224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포인터에 주소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할당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C++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에서 데이터의 주소를 얻으려면 변수의 주소를 얻으려면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'&amp;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num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'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구문을 사용하여 변수 이름 앞에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‘&amp;’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연산자를 입력함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변수의 주소를 가져온 후 다음 예제와 같이 이 주소를 포인터에 할당할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2.1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포인터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9625" y="3011805"/>
            <a:ext cx="6543675" cy="2404745"/>
          </a:xfrm>
          <a:prstGeom prst="rect">
            <a:avLst/>
          </a:prstGeom>
        </p:spPr>
      </p:pic>
      <p:pic>
        <p:nvPicPr>
          <p:cNvPr id="31" name="Picture Placeholder 30"/>
          <p:cNvPicPr>
            <a:picLocks noGrp="1" noChangeAspect="1"/>
          </p:cNvPicPr>
          <p:nvPr>
            <p:ph type="pic" sz="quarter" idx="10"/>
          </p:nvPr>
        </p:nvPicPr>
        <p:blipFill>
          <a:blip r:embed="rId14"/>
          <a:stretch>
            <a:fillRect/>
          </a:stretch>
        </p:blipFill>
        <p:spPr>
          <a:xfrm>
            <a:off x="3350260" y="5619750"/>
            <a:ext cx="6543040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Struct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(</a:t>
            </a:r>
            <a:r>
              <a:rPr lang="ko-KR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구조체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sz="4800" b="1" dirty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90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구조체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란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프로그래밍 언어에서 클래스와 구조체는 클래스의 인스턴스를 만드는 데 사용되는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설계도면이며 경량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객체에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사용됨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클래스와 달리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구조체는 참조 유형이 아니라 값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유형임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구조체를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생성한 후 수정할 의도가 없는 데이터가 있는 경우에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유용함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구조체는 다양한 데이터 유형의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모음이며 다른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유형의 데이터를 보유하는 클래스와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유사함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구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문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struct  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structure_name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  </a:t>
            </a:r>
          </a:p>
          <a:p>
            <a:pPr indent="0" algn="just">
              <a:buNone/>
            </a:pP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altLang="ko-KR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//body</a:t>
            </a:r>
            <a:endParaRPr lang="en-US" altLang="ko-KR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indent="0" algn="just">
              <a:buNone/>
            </a:pPr>
            <a:endParaRPr lang="en-US" altLang="ko-KR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예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	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07870" y="51943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2.2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구조체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2000" b="1" dirty="0" err="1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struct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)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688590" y="5104765"/>
            <a:ext cx="7662545" cy="114490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typedef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904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typedef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란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typedef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사용자가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다음과 같이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구문을 사용하여 기존 유형에 새 이름을 추가할 수 있도록 하는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키워드임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구문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typedef  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key_word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ko-KR" sz="16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new_name_use</a:t>
            </a:r>
            <a:r>
              <a:rPr lang="en-US" altLang="ko-KR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;</a:t>
            </a: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예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	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07870" y="51943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2.3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typedef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512185" y="3355340"/>
            <a:ext cx="5694045" cy="317627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Static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40318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란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객체의 데이터가 아니라 클래스의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데이터이며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전역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변수로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존재함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클래스의 객체를 인스턴스화하기 전에 정적 데이터가 나타나며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존재함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정적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멤버는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public, private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또는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일 수 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변수 선언 외에 정적 함수도 선언할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클래스의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경우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클래스의 모든 인스턴스에 대한 공유 데이터 멤버를 선언하는 데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사용됨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프로그램이 실행되는 동안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유일한 존재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모든 클래스 인스턴스에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공용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클래스의 인스턴스 수에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관계없음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07870" y="51943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2.4 static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조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클래스에서 정적 변수를 생성하려면 다음과 같이 클래스에서 변수를 선언할 때 변수 이름 앞에 정적 연산자를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추가함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정적 변수의 액세스 한정자는 클래스 범위 외부에서 액세스할 수 있도록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이어야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07870" y="51943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2.4 static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642235" y="2698115"/>
            <a:ext cx="6557645" cy="194500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sNum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정적 변수로 선언하고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변수를 일반 변수로 선언하고 클래스 외부에서 값 초기화를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시도함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07870" y="51943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2.4 static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37180" y="2327275"/>
            <a:ext cx="6859270" cy="3259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7716" y="500222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2.1 </a:t>
            </a:r>
            <a:r>
              <a:rPr lang="en-US" altLang="ko-KR" sz="2000" b="1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Dev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설치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25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5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저장 위치를 ​​선택한 다음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설치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클릭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Picture Placeholder 10"/>
          <p:cNvGraphicFramePr>
            <a:graphicFrameLocks noGrp="1" noChangeAspect="1"/>
          </p:cNvGraphicFramePr>
          <p:nvPr>
            <p:ph type="pic" sz="quarter" idx="10"/>
          </p:nvPr>
        </p:nvGraphicFramePr>
        <p:xfrm>
          <a:off x="3621405" y="2386330"/>
          <a:ext cx="5250815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r:id="rId14" imgW="4714875" imgH="3629025" progId="Paint.Picture">
                  <p:embed/>
                </p:oleObj>
              </mc:Choice>
              <mc:Fallback>
                <p:oleObj r:id="rId14" imgW="4714875" imgH="3629025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21405" y="2386330"/>
                        <a:ext cx="5250815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3.</a:t>
            </a: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LinkedList</a:t>
            </a: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스택 및 큐</a:t>
            </a:r>
            <a:endParaRPr lang="en-US" altLang="ko-KR" sz="4800" b="1" dirty="0" smtClean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Linkedlist</a:t>
            </a: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endParaRPr lang="en-US" altLang="ko-KR" sz="4800" b="1" dirty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0621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LinkedList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란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Linked List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연결 목록은 동적 데이터 구조로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요소가 목록에서 그 뒤에 있는 올바른 요소에 연결되는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목록임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단일 연결 목록의 각 요소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노드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(node)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라고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함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두 가지 구성 요소가 있는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구조임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요소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요소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자체에 대한 정보를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저장해 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90600" indent="-99060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링크 요소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목록에서 다음 요소의 주소를 저장합니다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해당 요소가 마지막 요소인 경우 이 요소는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같음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1" name="Picture 10" descr="image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5830" y="3990340"/>
            <a:ext cx="6311265" cy="201168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47705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단일 연결 리스트의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특징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단일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연결 목록은 동적 할당에 의해 생성된 동적 데이터 구조이므로 다음과 같은 특징이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프로그램을 실행할 때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메모리를 받음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요소를 추가하거나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제거함을 통하여 크기를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변경할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최대 크기는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사용 가능한 메모리에 따라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요소는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무작위로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연속적으로가 아님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저장됨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단일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연결 리스트에서 첫 번째 요소와 그 뒤에 오는 요소의 연관성으로 인해 다음과 같은 특징이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목록을 관리하려면 첫 번째 요소와 마지막 요소만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알면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임의의 요소에 대한 액세스는 처음부터 해당 위치까지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트래버스해야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하나의 요소만 선형으로 검색할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369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노드</a:t>
            </a:r>
            <a:r>
              <a:rPr lang="en-US" altLang="ko-KR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(node)</a:t>
            </a:r>
            <a:r>
              <a:rPr lang="ko-KR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생성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단일 연결 리스트는 많은 노드로 구성되므로 이전 노드에서 함께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이동함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한 노드는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두 개의 구성원으로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구성되고 바로 데이터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요소와 링크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0" algn="just">
              <a:buNone/>
            </a:pP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요소는 내장 데이터 유형이 될 수도 있고 직접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정의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구조체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또는 클래스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0" algn="just">
              <a:buNone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 강의에서는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단순화를 위해 데이터에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유형을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사용함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노드를 함께 연결하는 데 도움이 되는 구성 요소는 가리킬 해당 데이터 유형 노드와 다음 노드가 있는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포인터임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740785" y="3983355"/>
            <a:ext cx="4864100" cy="199834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8925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새 </a:t>
            </a:r>
            <a:r>
              <a:rPr lang="ko-KR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노드 생성</a:t>
            </a:r>
            <a:endParaRPr lang="en-US" altLang="ko-KR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새 노드를 생성하려면 새 노드를 동적으로 할당하고 초기 값으로 초기화하고 새 노드의 주소를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반환함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293745" y="2940050"/>
            <a:ext cx="6419215" cy="268033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단일 연결 리스트의 </a:t>
            </a:r>
            <a:r>
              <a:rPr lang="ko-KR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구조</a:t>
            </a:r>
            <a:endParaRPr lang="en-US" altLang="ko-KR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단일 연결 리스트를 구성하는 요소를 얻은 노드는 다음으로 시작과 끝 요소를 알고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관리해야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요소는 다음 요소와 연결되어 있으므로 첫 번째 요소와 마지막 요소를 아는 것만으로 이 목록을 관리할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목록의 첫 번째 요소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(head)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마지막 요소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또는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요소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주소를 저장하는 구조를 만들기만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하면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037205" y="3536315"/>
            <a:ext cx="5859145" cy="256159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0777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단일 연결 리스트의 구조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목록이 처음 생성될 때 목록에는 요소가 없으므로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아무데도 가리키지 않으며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할당된 것과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같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다음과 같이 목록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생성자를 건축함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목록을 만들려면 다음을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수행하면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11780" y="2733675"/>
            <a:ext cx="5614035" cy="1468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11780" y="5019675"/>
            <a:ext cx="5614035" cy="109855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목록의 시작 부분에 요소 </a:t>
            </a:r>
            <a:r>
              <a:rPr lang="ko-KR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추가</a:t>
            </a:r>
            <a:endParaRPr lang="en-US" altLang="ko-KR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목록의 시작 부분에 노드를 추가하려면 먼저 목록이 비어 있는지 확인하고 목록이 비어 있으면 목록의 헤드와 테일을 해당 노드에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할당하면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그렇지 않고 목록이 비어 있지 않으면 연관 요소를 머리로 가리킨 다음 머리를 새 노드로 다시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할당됨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050540" y="3204845"/>
            <a:ext cx="6432550" cy="298704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 끝에 요소 </a:t>
            </a:r>
            <a:r>
              <a:rPr lang="ko-KR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추가</a:t>
            </a:r>
            <a:endParaRPr lang="en-US" altLang="ko-KR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마찬가지로 목록의 끝에 노드를 추가하려면 먼저 목록이 비어 있는지 확인한 다음 헤드와 테일을 새 노드와 동일하게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할당함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비어 있지 않으면 새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노드에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&gt;next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수행한 다음 새 노드로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다시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할당함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이제 새로 추가된 노드는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이기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때문임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27655" y="3219450"/>
            <a:ext cx="6536690" cy="30346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7716" y="500222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2.1 </a:t>
            </a:r>
            <a:r>
              <a:rPr lang="en-US" altLang="ko-KR" sz="2000" b="1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Dev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설치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25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6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“Finish/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완성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을 클릭하여 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Dev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-C++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설치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완료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Picture Placeholder 6"/>
          <p:cNvGraphicFramePr>
            <a:graphicFrameLocks noGrp="1"/>
          </p:cNvGraphicFramePr>
          <p:nvPr>
            <p:ph type="pic" sz="quarter" idx="10"/>
          </p:nvPr>
        </p:nvGraphicFramePr>
        <p:xfrm>
          <a:off x="3908743" y="2371090"/>
          <a:ext cx="472821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" r:id="rId14" imgW="4724400" imgH="3657600" progId="Paint.Picture">
                  <p:embed/>
                </p:oleObj>
              </mc:Choice>
              <mc:Fallback>
                <p:oleObj r:id="rId14" imgW="4724400" imgH="36576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08743" y="2371090"/>
                        <a:ext cx="4728210" cy="366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6004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목록의 첫 번째 요소 </a:t>
            </a:r>
            <a:r>
              <a:rPr lang="ko-KR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제거</a:t>
            </a:r>
            <a:endParaRPr lang="en-US" altLang="ko-KR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리스트의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맨 처음에 있는 요소를 삭제하려면 리스트가 비어있는지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확인해야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비어 있는 경우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삭제할 필요가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없고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결과를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으로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반환하며면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비어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있지 않는 경우 헤드 노드를 저장한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노드 헤드의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 통하여 헤드를 할당한 다음에 노드 헤드를 삭제함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다음으로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방금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삭제한 노드 헤드 목록이 비어 있는지 확인해야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비어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있으면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다시 할당한 다음 결과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반환함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90202" y="3505430"/>
            <a:ext cx="7463155" cy="273494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리스크 승인 및 출력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작업을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추가 및 삭제한 후 목록을 인쇄하여 올바르게 작동하는지 확인할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목록을 출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력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하려면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목록의 처음부터 끝까지 탐색하고 탐색하는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동안 출력함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헤드로 노드를 할당한 다음 그 노드가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인지 확인함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NULL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아니면 해당 노드의 데이터를 출력한 다음 그 노드의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 사용하여 또 할당함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할당된 노드가 이제 다음 노드가 되고 끝까지 그렇게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666365" y="3231515"/>
            <a:ext cx="6859270" cy="27914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6004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임의의 노드 값 </a:t>
            </a:r>
            <a:r>
              <a:rPr lang="ko-KR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가져오기</a:t>
            </a:r>
            <a:endParaRPr lang="en-US" altLang="ko-KR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목록에서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요소 값을 얻으려면 요소를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출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력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때와 동일한 순회를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수행함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현재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위치를 알기 위해 카운터 변수를 만들고 노드가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 같거나 카운터가 얻을 노드 위치와 같을 때까지 노드를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반복함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노드가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아니고 카운터 변수가 취할 위치와 같은지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확인함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맞으면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해당 노드의 주소를 반환하고 그렇지 않으면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반환함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목록이 비어 있거나 검색할 위치가 목록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범위 외에 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3.1 LinkedList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116580" y="3578455"/>
            <a:ext cx="6682740" cy="292354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Stack </a:t>
            </a:r>
            <a:endParaRPr lang="en-US" altLang="ko-KR" sz="4800" b="1" dirty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란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컴퓨터 과학에서 스택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또는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stacker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라고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LIFO(Last In First Out)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원리에 따라 작동하는 추상 데이터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구조임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스택에 삽입된 마지막 요소가 스택에서 제거된 첫 번째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요소가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3.2 Stack</a:t>
            </a:r>
          </a:p>
        </p:txBody>
      </p:sp>
      <p:pic>
        <p:nvPicPr>
          <p:cNvPr id="12" name="Picture 11" descr="ngan-xep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3600" y="2841625"/>
            <a:ext cx="5724525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2932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연결 목록으로 노드 및 스택 구조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선언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 데이터 구조는 위와 같은 방식으로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제한됨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 조작에는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포함된 작업은 다음과 같음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스택의 맨 위에 요소를 추가하면 스택의 요소 수가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증가함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택 맨 위에 있는 첫 번째 요소를 제거하면 스택의 요소 수가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감소함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스택의 맨 위에 있는 첫 번째 요소의 값을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가져오면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스택의 요소 수는 변경되지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않음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스택이 비어 있는지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확인함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빈 스택은 요소가 없는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스택임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3.2 Stack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스택의 노드 구조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3.2 Stack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265045" y="2557145"/>
            <a:ext cx="8352155" cy="219138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새 노드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생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성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3.2 Stack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934970" y="2540000"/>
            <a:ext cx="6663690" cy="2648585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5394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스택의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구조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스택의 요소는 맨 위에 배치되고 맨 위에 있는 요소를 꺼낼 때 맨 위에 있는 요소도 먼저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제거됨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스택의 맨 위 요소를 잡는 것만으로도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충분함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헤드가 스택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헤드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최상위 요소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주소를 저장된 포인터인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구조체를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만듦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물론 새로 초기화된 스택에는 해당 스택의 헤드에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값을 할당하기 위해 초기화되는 요소가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없음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3.2 Stack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272790" y="2654300"/>
            <a:ext cx="5647055" cy="1732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2790" y="5039360"/>
            <a:ext cx="5647690" cy="123698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함수는 스택에 요소가 있는지 여부를 확인하는 데 도움이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요소가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없으면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"true"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반환하고 그렇지 않으면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"false"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반환함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3.2 Stack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953385" y="3048635"/>
            <a:ext cx="7245350" cy="29927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27555" y="478155"/>
            <a:ext cx="2616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2.2 </a:t>
            </a:r>
            <a:r>
              <a:rPr lang="en-US" altLang="ko-KR" sz="2000" b="1" dirty="0" err="1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Dev</a:t>
            </a:r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-C++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의 사양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25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Ở lần khởi động Dev C++ đầu tiên, chúng ta sẽ cấu hình các thông tin như ngôn ngữ hoặc giao diện phần mềm chẳng hạn.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468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Dev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C++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처음 시작할 때 언어 또는 소프트웨어 인터페이스와 같은 정보를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구성함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307586121_600566755099564_6083800049880898345_n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1527175" y="3011170"/>
            <a:ext cx="4601210" cy="3011805"/>
          </a:xfrm>
          <a:prstGeom prst="rect">
            <a:avLst/>
          </a:prstGeom>
        </p:spPr>
      </p:pic>
      <p:pic>
        <p:nvPicPr>
          <p:cNvPr id="10" name="Picture 9" descr="308948713_821855615794530_3109234941280979747_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6220" y="3010535"/>
            <a:ext cx="4989195" cy="301180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ush()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스택에 요소를 추가할 때 먼저 목록이 비어 있는지 확인해야 하며 목록이 비어 있으면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처음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추가되는 요소가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반대로 목록에 이미 요소가 있는 경우 노드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포인터가 목록의 첫 번째 노드를 가리키도록 하여 링크를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만듦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새로 추가된 노드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대한 링크를 생성한 후 목록의 최상위 노드를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업데이트함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3.2 Stack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027045" y="3438525"/>
            <a:ext cx="6315075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op()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(Pop)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맨 위 요소를 가져오려면 맨 위 요소의 값을 저장하고 단일 연결 목록의 맨 위 요소를 제거하는 것과 유사하게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제거하면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물론 스택이 비어 있지 않은지 확인해야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그렇지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않으면 결과를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팝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(pop)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없음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3.2 Stack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140075" y="3124835"/>
            <a:ext cx="6253480" cy="264541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Top()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Top()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함수는 요소를 표시하는 기능이 있으며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 달리 스택에서 요소를 제거하지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않음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(Pop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스택에서 요소를 가져온 후 스택에서 해당 요소를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제거함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먼저 목록에 요소가 있는지 확인하고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있으면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가져오고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목록이 비어 있으면 함수를 반환하고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종료함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3.2 Stack</a:t>
            </a:r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921635" y="3009900"/>
            <a:ext cx="6912610" cy="254444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Queue</a:t>
            </a: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endParaRPr lang="en-US" altLang="ko-KR" sz="4800" b="1" dirty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란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컴퓨터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과학에서 큐는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선입 선출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"(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FIFO: First In First Out)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원칙에 따라 작동하는 추상 데이터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구조임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스택에서 첫 번째 삽입된 요소는 첫 번째 제거된 요소가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3.3 Queue</a:t>
            </a:r>
          </a:p>
        </p:txBody>
      </p:sp>
      <p:pic>
        <p:nvPicPr>
          <p:cNvPr id="11" name="Picture 10" descr="pq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0635" y="2940050"/>
            <a:ext cx="8162925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665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5394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대기열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란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큐에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대한 기본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작업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IsEmpty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스택이 비어 있는지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확인함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빈 스택은 요소가 없는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스택임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EnQueue: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큐 끝에 요소를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추가함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DeQueue: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큐에서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첫 번째 요소 가져오기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큐가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비어 있지 않은 경우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큐의 시작 부분에 있는 요소의 값을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반환함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큐가 비어 있지 않은 경우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3.3 Queue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구조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큐는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단일 연결 목록을 기반으로 하므로 큐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요소는 단일 연결 목록의 요소와 동일한 구조를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가짐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3.3 Queue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190240" y="3231515"/>
            <a:ext cx="638937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큐에서 노드 초기화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동적 할당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노드 초기화 및 스택 또는 연결 목록과 유사한 해당 노드의 주소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반환함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3.3 Queue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10510" y="3023235"/>
            <a:ext cx="7466965" cy="252412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5394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큐의 구조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스택과 달리 큐는 큐의 시작과 끝을 모두 관리해야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큐에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추가하는 것은 끝에 추가하는 것이고 요소를 가져오는 것은 큐의 시작 부분에서 발생하기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때문임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Queue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다음과 같음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마찬가지로 빈 큐가 초기화되면 헤드와 테일이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설정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3.3 Queue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08605" y="2673350"/>
            <a:ext cx="6765290" cy="1420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8605" y="4862830"/>
            <a:ext cx="6765290" cy="134429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함수는 스택에 요소가 있는지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확인해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요소가 없으면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"true"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반환하고 그렇지 않으면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"false"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반환함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3.3 Queue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608580" y="3049270"/>
            <a:ext cx="7299960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7716" y="500222"/>
            <a:ext cx="24053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2.2 </a:t>
            </a:r>
            <a:r>
              <a:rPr lang="en-US" altLang="ko-KR" sz="2000" b="1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Dev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-C++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의 사양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25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구성이 완료되면 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Dev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C++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인터페이스가 나타나며 이는 이후의 모든 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Dev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C++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실행의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인터페이스가 됨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Placeholder 13" descr="307771485_776142193495451_1125756937675470534_n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443605" y="2708275"/>
            <a:ext cx="5890895" cy="34791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EnQueue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큐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(Queue)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끝에 요소를 추가하는 것은 단일 연결 목록의 끝에 요소를 추가하는 것과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같음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tail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 추가하면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3.3 Queue</a:t>
            </a:r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785745" y="2940050"/>
            <a:ext cx="6620510" cy="295465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DeQueue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큐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DeQueue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출력 요소를 가져오려면 큐의 첫 번째 요소 값을 저장한 다음 단일 연결 목록의 첫 번째 요소를 제거하는 것처럼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삭제해야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큐가 비어 있지 않아야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첫 번째 요소를 제거한 후 대기열의 유일한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요소이면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사용하여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다시 할당함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3.3 Queue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902585" y="3397250"/>
            <a:ext cx="7153910" cy="251396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5684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Front()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큐의 첫 번째 요소를 가져오는 것은 큐에서 첫 번째 요소를 가져오는 것과 유사하지만 첫 번째 요소를 제거하지는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않음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3.3 Queue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30830" y="3028315"/>
            <a:ext cx="7018655" cy="201168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디자인 패턴</a:t>
            </a:r>
            <a:endParaRPr lang="en-US" altLang="ko-KR" sz="4800" b="1" dirty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5394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디자인 패턴이란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?</a:t>
            </a:r>
            <a:endParaRPr lang="ko-KR" altLang="en-US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디자인 패턴은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일반적인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소프트웨어 디자인 문제에 대한 최적화된 토탈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솔루션임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디자인 패턴의 역할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프로그래머는 이 솔루션을 적용하여 유사한 문제를 해결할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직면한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문제는 해결책을 찾기 위해 스스로 해결할 수 있지만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최선의 솔루션은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아닐 수도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있기 때문임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디자인 패턴은 특정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언어가 아님을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이해해야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디자인 패턴은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대부분 프로그래밍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언어에서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적용되며 객체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지향 프로그래밍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(OOP)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솔루션을 제공하여 가장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최선의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방식으로 문제를 해결하는 데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도움이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디자인 패턴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47705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디자인 패턴을 사용하는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이유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제품을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보다 유연하고 쉽게 변경하고 유지 관리할 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있게 해줌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소프트웨어 개발에서 항상 발생하는 한 가지는 요구 사항의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변경임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이때 시스템이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더 넓고 복합해지고 새로운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기능이 추가되면서 성능을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최적화해야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/>
            </a:r>
            <a:b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</a:b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디자인 패턴은 소프트웨어 엔지니어링 문제에 대해 최적화되고 입증된 솔루션을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제공함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일반적인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형태의 솔루션은 테스트된 모델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점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검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된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개발 모델을 제공하여 소프트웨어 개발 속도를 높이는 데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도움이 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이미 해결된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문제가 어려워질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때 디자인 패턴은 시간이 많이 걸리는 솔루션을 스스로 찾는 대신 문제를 해결하는 데 도움이 되는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방법임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프로그래머가 남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의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코드를 빠르게 이해할 수 있도록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해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예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모듈 간의 관계로 이해할 수 있음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모든 팀 구성원은 많은 시간을 들이지 않고도 프로젝트를 구축하기 위해 서로 쉽게 의사 소통할 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     </a:t>
            </a: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디자인 패턴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90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305560"/>
            <a:ext cx="10054590" cy="3046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구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분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디자인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패턴 시스템은 생성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그룹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Creational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)(5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 패턴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),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구조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그룹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Structural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)(7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 샘플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및 행동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그룹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Behavioral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)(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11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 패턴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의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3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 그룹으로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나눔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</a:p>
          <a:p>
            <a:pPr marL="285750" indent="-285750">
              <a:buFontTx/>
              <a:buChar char="-"/>
            </a:pPr>
            <a:endParaRPr lang="en-US" altLang="ko-KR" sz="1600" dirty="0" smtClean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Creational Patterns: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Abstract Factory, Builder, Factory, Prototype, Singleton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</a:t>
            </a:r>
            <a:endParaRPr lang="en-US" altLang="ko-KR" sz="1600" dirty="0" smtClean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Structural Patterns   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Adapter, Bridge, Composite, Decorator, Facade, Flyweight, Proxy.</a:t>
            </a: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Behavioral Patterns 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Chain of responsibility, Command, Interpreter, Iterator, Mediator, Memento, </a:t>
            </a: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	                  Observer, State, Strategy, Template method, Visitor.</a:t>
            </a: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디자인 패턴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Picture 11" descr="1-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7885" y="3855085"/>
            <a:ext cx="3573780" cy="2525395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Singleton 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Pattern(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싱글톤 </a:t>
            </a:r>
            <a:r>
              <a:rPr lang="ko-KR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패턴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) </a:t>
            </a:r>
            <a:endParaRPr lang="en-US" altLang="ko-KR" sz="4800" b="1" dirty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45243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Single Pattern 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싱글톤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패턴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이란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?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디자인 패턴에 관한 매우 유명한 책인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Gang of Four Patterns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에 따르면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, Single Pattern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은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Creational Design Pattern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그룹의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5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가지 디자인 패턴 중 디자인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패턴임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Single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Pattern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은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클래스에 하나의 인스턴스만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있는 것을 확인해 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생성자를 통하지 않고 이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인스턴스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(instance)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에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대한 전역 액세스 지점을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제공함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Singleton Pattern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사용하는 이유</a:t>
            </a:r>
            <a:endParaRPr lang="en-US" altLang="ko-KR" sz="1600" b="1" dirty="0" smtClean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예를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들어 배경 음악을 켜고 끄는 기능이 있는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앱을 사용하면 사용자가 앱을 열을 때 배경 음악이 자동으로 켜놓고 이 기능을 끄려면 사용자가 앱의 설정에 가서 꺼야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앱의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설정을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통해 사용자는 음악을 켜거나 끌 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있으며 관리하려면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싱글톤을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사용해야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 smtClean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음악을 켜거나 끄는 명령을 만들려면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1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인스턴스만을 해야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이유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음악을 켜는 인스턴스를 만든 다음 음악을 끄는 또 다른 인스턴스를 만들 수 없음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그러한 경우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2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개의 인스턴스가 생성되고 서로 관련이 없으므로 서로 작업을 못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음악을 켜는 인스턴스만 음악을 끌 수 있기 때문에 필요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한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인스턴스는 하나뿐임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0621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Implement Singleton 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Pattern 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싱글톤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패턴 구현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먼저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"Singleton"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클래스를 선언하고 아래와 같이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생성 함수가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private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가 되도록 포인터를 초기화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.(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외부에서 클래스를 생성할 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없으며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createSingleton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함수와 포인터 인스턴스를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통해 해야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317875" y="2745105"/>
            <a:ext cx="6171565" cy="37934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337" y="3001168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3. C++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로 첫 번째 프로그램 초기화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0621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Implement 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Singleton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Pattern 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싱글톤 패턴 구현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Singleton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클래스에서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개의 객체를 선언하는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main()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함수이지만 결과를 출력할 때 여전히 첫 번째로 생성되는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객체임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9710" y="2929890"/>
            <a:ext cx="7013575" cy="2265045"/>
          </a:xfrm>
          <a:prstGeom prst="rect">
            <a:avLst/>
          </a:prstGeo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4"/>
          <a:stretch>
            <a:fillRect/>
          </a:stretch>
        </p:blipFill>
        <p:spPr>
          <a:xfrm>
            <a:off x="2759710" y="5391785"/>
            <a:ext cx="6994525" cy="47752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0621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Implement Singleton Pattern 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싱글톤 패턴 구현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</a:p>
          <a:p>
            <a:pPr indent="0">
              <a:buNone/>
            </a:pP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생성된 객체가 있을 때 다른 객체를 생성하려면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이전에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deleteSingleton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함수를 통해 생성된 객체를 삭제한 후 새로운 객체를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생성해야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93060" y="5373370"/>
            <a:ext cx="7374890" cy="7416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3060" y="2759075"/>
            <a:ext cx="7374255" cy="244284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Factory 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Pattern(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팩토리 </a:t>
            </a:r>
            <a:r>
              <a:rPr lang="ko-KR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패턴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) </a:t>
            </a:r>
            <a:endParaRPr lang="en-US" altLang="ko-KR" sz="4800" b="1" dirty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5394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Pattern 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팩토리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패턴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이란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?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Method Design Pattern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또는 줄여서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Pattern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은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Creational Design Pattern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그룹의 패턴 중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하나임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Factory Pattern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의 역할은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요청에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따라 객체를 관리하고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반환하며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객체 초기화를 더 유연하게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해 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Factory Pattern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은 말 그대로 공장이며 이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공장은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요구 사항에 따라 객체를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“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생산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”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Pattern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에서는 사용자 측에 객체 생성 로직을 노출하지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않으면서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객체를 생성하고 공통 인터페이스를 사용하여 새로 생성된 객체를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참조함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팩토리 패턴은 입력을 기반으로 많은 하위 클래스가 있는 상위 클래스가 있을 때 사용되며 해당 하위 클래스 중 하나를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반환해야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2932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Pattern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설정 방법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?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팩토리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패턴에는 다음과 같은 기본 구성 요소가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포함됨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Super Class: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인터페이스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추상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(abstract class)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또는 일반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클래스일 수 있음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Sub Classes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하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위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클래스는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자체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작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업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에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따라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슈퍼클래스의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메서드를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구현함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Class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입력 매개변수를 기반으로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하위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 객체를 초기화하는 역할을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method: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개체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액세스 및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초기화에 사용됨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팩토리 클래스는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if-else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또는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switch-case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를 사용하여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출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력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하위 클래스를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정함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Pattern(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팩토리 패턴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 </a:t>
            </a: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먼저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가상 메서드 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'display()'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를 사용하여 제품 정보를 표시하는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“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product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” 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인터페이스를 생성하면 이 인터페이스가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슈퍼클래스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의 역할함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30195" y="3378200"/>
            <a:ext cx="7869555" cy="1177925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Pattern(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팩토리 패턴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 </a:t>
            </a:r>
            <a:endParaRPr lang="en-US" altLang="ko-KR" sz="1600" b="1" dirty="0" smtClean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- 2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개의 하위 클래스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"Product1"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및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"Product2"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를 생성하여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"Product"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구현함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개의 클래스는 하위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클래스로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724150" y="2853055"/>
            <a:ext cx="7608570" cy="335915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Pattern(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팩토리 패턴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 </a:t>
            </a: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ProductFactory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클래스는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createProduct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int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i)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메소드를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포함하며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i=1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이면 객체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Product1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을 초기화하고 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i=2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이면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Product2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초기화함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318510" y="2856230"/>
            <a:ext cx="623506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8148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Pattern(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팩토리 패턴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 </a:t>
            </a: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마지막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단계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결과 테스트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  =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1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의 경우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;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985135" y="3054350"/>
            <a:ext cx="7052945" cy="2364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5135" y="5619750"/>
            <a:ext cx="7052310" cy="55499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Factory Pattern(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팩토리 패턴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 </a:t>
            </a: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마지막 단계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결과 테스트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 i  =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2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의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경우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60675" y="3231515"/>
            <a:ext cx="7131685" cy="18465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0675" y="5286375"/>
            <a:ext cx="7131685" cy="699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3.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첫 번째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프로그램 만들기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25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"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Ctrl+N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"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조합을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누르거나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파일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새로 만들기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소스 파일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을 선택하여 새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파일을 만들기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22575" y="2264410"/>
            <a:ext cx="6758305" cy="3824605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Observer 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Pattern(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관찰자 </a:t>
            </a:r>
            <a:r>
              <a:rPr lang="ko-KR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패턴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sz="4800" b="1" dirty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Observer Pattern 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관찰자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패턴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이란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?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관찰자 패턴은 행동 그룹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(Behavior Pattern)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에 속하는 패턴 중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하나임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객체 간의 일대다 종속성을 정의하므로 객체가 상태를 변경할 때 모든 종속성이 자동으로 통지되고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업데이트됨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관찰자는 시스템에 등록할 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있으며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시스템에 변경 사항이 있는 경우 시스템은 관찰자에게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알려줌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더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이상 필요하지 않으면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Observer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패턴이 시스템에서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제거됨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  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1" name="Picture 10" descr="tải xuố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7325" y="3942715"/>
            <a:ext cx="4696460" cy="221869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2932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Observer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Pattern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설정 방법</a:t>
            </a:r>
            <a:r>
              <a:rPr lang="en-US" altLang="ko-KR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?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관찰자 패턴의 기본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구성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요소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      	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Subject :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관찰자 목록을 포함하며 관찰자를 추가 및 제거하는 방법을 제공함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Observer :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상태 변경이 발생할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때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주체가 통지할 객체에 대한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update()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메서드를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정의함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                  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ConcreteSubject :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Subject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메소드를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설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정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하고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ConcreateObservers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목록의 상태를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저장하며 상태가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변경되면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관찰자에게 알림을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보냄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+ </a:t>
            </a: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ConcreteObserver :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Observer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메서드를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설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정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하고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주체의 상태를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저장하며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알림을 보내는 주체와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	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상태를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일관되게 유지하기 위해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업데이트함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8148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Implement Observer Pattern</a:t>
            </a: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Subject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interface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및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observer interface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생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성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;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205355" y="2676525"/>
            <a:ext cx="8392160" cy="1539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5355" y="4422140"/>
            <a:ext cx="8392160" cy="95377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719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5394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Implement Observer Pattern</a:t>
            </a: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ubject class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생성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Subject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는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이벤트가 발생할 때 관찰자가 구독하고 알림을 받을 수 있도록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허용해야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주제 인터페이스에 따르면 주제 클래스가 구현해야 하는 세 가지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메소드는 다음과 같음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registerObserver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removeObserver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및 </a:t>
            </a:r>
            <a:r>
              <a:rPr lang="en-US" altLang="ko-KR" sz="1600" dirty="0" err="1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notifyObservers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그것은 바로 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Database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클래스가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</a:t>
            </a:r>
            <a:r>
              <a:rPr lang="en-US" altLang="ko-KR" sz="1600" dirty="0" err="1">
                <a:solidFill>
                  <a:schemeClr val="accent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ISubject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를 구현할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것임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solidFill>
                <a:schemeClr val="accent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accent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등록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목록에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1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개의 관찰자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추가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557905" y="3597275"/>
            <a:ext cx="5652770" cy="270954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719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Implement Observer Pattern</a:t>
            </a:r>
          </a:p>
          <a:p>
            <a:pPr indent="0">
              <a:buNone/>
            </a:pPr>
            <a:endParaRPr lang="en-US" altLang="ko-KR" sz="1600" dirty="0">
              <a:solidFill>
                <a:schemeClr val="accent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등록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목록에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1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개의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관찰자 제거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350770" y="2957830"/>
            <a:ext cx="8362315" cy="135826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719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Implement Observer Pattern</a:t>
            </a:r>
          </a:p>
          <a:p>
            <a:pPr indent="0">
              <a:buNone/>
            </a:pPr>
            <a:endParaRPr lang="en-US" altLang="ko-KR" sz="1600" dirty="0">
              <a:solidFill>
                <a:schemeClr val="accent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등록된 관찰자에게 알림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보냄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736215" y="2868295"/>
            <a:ext cx="6885305" cy="201549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719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046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Implement Observer Pattern</a:t>
            </a:r>
          </a:p>
          <a:p>
            <a:pPr indent="0" algn="just">
              <a:buNone/>
            </a:pPr>
            <a:endParaRPr lang="en-US" altLang="ko-KR" sz="1600" dirty="0">
              <a:solidFill>
                <a:schemeClr val="accent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테스트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테스트 코드에는 데이터베이스의 주제가 있고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registerObserver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함수를 사용하여 데이터베이스에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등록된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3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가지의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Observer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는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dev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client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및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boss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가 있음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따라서 이론적으로 데이터베이스에서 이벤트가 발생하면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3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가지의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관찰자 모두가 알림을 수신하고 각 관찰자는 자동으로 해당 메시지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문장을 출력함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이제 데이터베이스의 </a:t>
            </a:r>
            <a:r>
              <a:rPr lang="en-US" altLang="ko-KR" sz="1600" dirty="0" err="1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editRecord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함수를 호출하여 시뮬레이션을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테스트해서결과를 확인함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193415" y="3388995"/>
            <a:ext cx="5943600" cy="165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93415" y="5210175"/>
            <a:ext cx="5942965" cy="663575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719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5545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Implement Observer Pattern</a:t>
            </a:r>
          </a:p>
          <a:p>
            <a:pPr indent="0">
              <a:buNone/>
            </a:pPr>
            <a:endParaRPr lang="en-US" altLang="ko-KR" sz="1600" dirty="0">
              <a:solidFill>
                <a:schemeClr val="accent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테스트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데이터베이스의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observer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목록에서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boss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를 제거하고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record2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에서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수정했고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boss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는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삭제된 후 더 이상 알림을 받지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않음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ko-KR" sz="16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4. Design pattern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193415" y="2870200"/>
            <a:ext cx="5942965" cy="22542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93415" y="5297170"/>
            <a:ext cx="5942330" cy="103759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37948" y="3165256"/>
            <a:ext cx="66135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Thank you for your </a:t>
            </a:r>
            <a:r>
              <a:rPr lang="en-US" altLang="ko-KR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attention</a:t>
            </a:r>
          </a:p>
          <a:p>
            <a:pPr algn="ctr" eaLnBrk="1" hangingPunct="1">
              <a:defRPr/>
            </a:pPr>
            <a:r>
              <a:rPr lang="ko-KR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경청해주셔서 </a:t>
            </a:r>
            <a:r>
              <a:rPr lang="ko-KR" alt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3.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첫 번째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프로그램 만들기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25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B2: Nhấn tổ hợp phím “Ctrl+N” hoặc chọn “File/New/Source File” để tạo 1 file mới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방금 생성한 파일에 첫 번째 소스 코드를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작성</a:t>
            </a:r>
            <a:endParaRPr lang="en-US" altLang="ko-KR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아래 코드는 기본 텍스트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"Hello world"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화면에 출력하는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프로그램의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구조임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'</a:t>
            </a:r>
            <a:r>
              <a:rPr lang="en-US" altLang="ko-KR" dirty="0" err="1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cout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&lt;&lt; "content"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'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printf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("content")'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사용하여 화면에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출력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함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371215" y="3034030"/>
            <a:ext cx="6204585" cy="33788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3.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첫 번째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프로그램 만들기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175" y="1696085"/>
            <a:ext cx="10054590" cy="4842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B2: Nhấn tổ hợp phím “Ctrl+N” hoặc chọn “File/New/Source File” để tạo 1 file mới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파일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저장을 선택하거나 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Ctrl+S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눌러 방금 작성한 파일을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cpp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로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저장하기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751455" y="2243455"/>
            <a:ext cx="6531610" cy="4477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3.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첫 번째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프로그램 만들기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31925" y="1388745"/>
            <a:ext cx="10288270" cy="5198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B2: Nhấn tổ hợp phím “Ctrl+N” hoặc chọn “File/New/Source File” để tạo 1 file mới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Execute/Compile &amp; Run(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F11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키를 누름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을 선택하여 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Dev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C++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프로그램을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컴파일및 실행하기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310255" y="2580640"/>
            <a:ext cx="6530975" cy="3167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++</a:t>
            </a:r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에 대한 기본 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713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3.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첫 번째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프로그램 만들기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25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B2: Nhấn tổ hợp phím “Ctrl+N” hoặc chọn “File/New/Source File” để tạo 1 file mới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5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결과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프로그램이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화면에서 실행됨과 동시에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hello.exe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파일이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생성되기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831590" y="2465705"/>
            <a:ext cx="4883150" cy="1263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19045" y="4081145"/>
            <a:ext cx="8070850" cy="1109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337" y="3001168"/>
            <a:ext cx="8837613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4. C++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변수 및 데이터 유형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468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4.1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데이터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유형에 대한 소개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25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B2: Nhấn tổ hợp phím “Ctrl+N” hoặc chọn “File/New/Source File” để tạo 1 file mới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데이터 유형이란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?</a:t>
            </a:r>
            <a:endParaRPr lang="ko-KR" altLang="en-US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C/C++(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또는 다른 언어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프로그래밍에서 데이터 유형은 변수가 취할 수 있는 값이나 함수가 반환할 수 있는 값을 정의하는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부분임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일반적인 데이터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유형</a:t>
            </a:r>
            <a:endParaRPr lang="en-US" altLang="ko-KR" b="1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ko-KR" b="1" dirty="0" err="1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int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정수형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double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실수형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bool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논리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형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(true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or false)</a:t>
            </a: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char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글자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형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59827" y="471012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4.1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데이터 유형에 대한 소개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Primitive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694305" y="1334770"/>
            <a:ext cx="7882890" cy="52920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16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4.2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변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수</a:t>
            </a:r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25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B2: Nhấn tổ hợp phím “Ctrl+N” hoặc chọn “File/New/Source File” để tạo 1 file mới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just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변수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란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?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프로그래밍에서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변수는 런타임 중에 변경될 수 있는 값을 나타내는 데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사용되는 건</a:t>
            </a:r>
            <a:endParaRPr lang="en-US" altLang="ko-KR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변수는 연령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계정의 금액을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나타내면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이러한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값은 시간이 지남에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따라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변경될 수 있으며 변수를 사용하여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저장해야 함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 algn="just">
              <a:lnSpc>
                <a:spcPct val="150000"/>
              </a:lnSpc>
              <a:buFontTx/>
              <a:buNone/>
            </a:pP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변수 선언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구조</a:t>
            </a:r>
            <a:endParaRPr lang="en-US" altLang="ko-KR" b="1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marL="285750" lvl="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정수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실수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문자열 등의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데이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터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형마다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변수를 선언하는 방법이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다름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</a:p>
          <a:p>
            <a:pPr marL="285750" lvl="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정수 변수를 선언하는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구문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</a:p>
          <a:p>
            <a:pPr lvl="0" algn="just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			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[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데이터 유형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] [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변수 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] 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= 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[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값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]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 algn="just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16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4.3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데이터 유형 사례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175" y="1388110"/>
            <a:ext cx="10054590" cy="496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Dưới đây là cấu trúc khai báo 1 số kiểu dữ liệu tiêu biểu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84325" y="1388745"/>
            <a:ext cx="999744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일부 데이터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유형을 선언 구조 및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프로그램을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실행하는 결과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578225" y="1905635"/>
            <a:ext cx="4883150" cy="34537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6000" y="5720715"/>
            <a:ext cx="4905375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337" y="3001168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5. 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기본 데이터 입력 및 출력 연산자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16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5.1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데이터 입력</a:t>
            </a:r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175" y="1388745"/>
            <a:ext cx="10054590" cy="524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Dưới đây là cấu trúc khai báo 1 số kiểu dữ liệu tiêu biểu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03375" y="1388745"/>
            <a:ext cx="997839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키보드에서 데이터 입력하기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dirty="0" err="1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cin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&gt;&gt; [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variable_name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]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명령을 사용할 수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키보드에서 변수 </a:t>
            </a:r>
            <a:r>
              <a:rPr lang="en-US" altLang="ko-K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“</a:t>
            </a:r>
            <a:r>
              <a:rPr lang="ko-KR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”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값을 입력하기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-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결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412490" y="2369820"/>
            <a:ext cx="5733415" cy="2281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2490" y="5215890"/>
            <a:ext cx="5733415" cy="3886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12490" y="6019800"/>
            <a:ext cx="5732780" cy="5283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70710" y="456565"/>
            <a:ext cx="316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5.2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기본 연산자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175" y="1388745"/>
            <a:ext cx="10054590" cy="496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Dưới đây là cấu trúc khai báo 1 số kiểu dữ liệu tiêu biểu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03375" y="1388745"/>
            <a:ext cx="997839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C++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의 기본 연산자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연산자는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산술 계산이나 논리식을 수행하는 데 사용되는 기호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(+ - + / % &amp; ! …) </a:t>
            </a:r>
            <a:endParaRPr lang="en-US" altLang="ko-KR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C#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에서는 다음 유형의 연산자가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지원됨 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9"/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4117788759"/>
              </p:ext>
            </p:extLst>
          </p:nvPr>
        </p:nvGraphicFramePr>
        <p:xfrm>
          <a:off x="1981835" y="3031490"/>
          <a:ext cx="9084945" cy="248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8315"/>
                <a:gridCol w="3028315"/>
                <a:gridCol w="3028315"/>
              </a:tblGrid>
              <a:tr h="40386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연산자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의미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사례</a:t>
                      </a:r>
                      <a:endParaRPr lang="en-US" dirty="0"/>
                    </a:p>
                  </a:txBody>
                  <a:tcPr/>
                </a:tc>
              </a:tr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dirty="0" smtClean="0"/>
                        <a:t>덧셈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/>
                </a:tc>
              </a:tr>
              <a:tr h="4038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dirty="0" smtClean="0"/>
                        <a:t>뺄셈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– b</a:t>
                      </a:r>
                    </a:p>
                  </a:txBody>
                  <a:tcPr/>
                </a:tc>
              </a:tr>
              <a:tr h="4025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dirty="0" smtClean="0"/>
                        <a:t>곱셈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* b</a:t>
                      </a:r>
                    </a:p>
                  </a:txBody>
                  <a:tcPr/>
                </a:tc>
              </a:tr>
              <a:tr h="4038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dirty="0" smtClean="0"/>
                        <a:t>나눗셈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/ b</a:t>
                      </a:r>
                    </a:p>
                  </a:txBody>
                  <a:tcPr/>
                </a:tc>
              </a:tr>
              <a:tr h="4667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ko-KR" altLang="en-US" dirty="0" smtClean="0"/>
                        <a:t>나눗셈 정리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a % b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16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5.2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기본 연산자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175" y="1388745"/>
            <a:ext cx="10054590" cy="496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Dưới đây là cấu trúc khai báo 1 số kiểu dữ liệu tiêu biểu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03375" y="1388745"/>
            <a:ext cx="9978390" cy="7247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예</a:t>
            </a: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덧</a:t>
            </a:r>
            <a:r>
              <a:rPr lang="ko-KR" altLang="en-US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셈</a:t>
            </a: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‘+’ </a:t>
            </a:r>
            <a:r>
              <a:rPr lang="en-US" altLang="ko-KR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및</a:t>
            </a: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뺄</a:t>
            </a:r>
            <a:r>
              <a:rPr lang="ko-KR" altLang="en-US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셈</a:t>
            </a: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ko-KR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‘-’:</a:t>
            </a: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곱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셈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‘*’:</a:t>
            </a: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b="1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   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907030" y="2317750"/>
            <a:ext cx="6689090" cy="1649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7030" y="4571365"/>
            <a:ext cx="668909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424434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3930" y="1629362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48641" y="1959773"/>
            <a:ext cx="7003973" cy="34778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 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및 환경 설정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소개</a:t>
            </a:r>
            <a:endParaRPr lang="en-US" altLang="ko-KR" b="1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 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프로그래밍 환경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설정</a:t>
            </a:r>
            <a:endParaRPr lang="en-US" altLang="ko-KR" b="1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로 첫 번째 프로그램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초기화</a:t>
            </a:r>
            <a:endParaRPr lang="en-US" altLang="ko-KR" b="1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내 변수 및 데이터</a:t>
            </a:r>
            <a:endParaRPr lang="en-US" altLang="ko-KR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기본 데이터 입력 및 출력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연산자</a:t>
            </a:r>
            <a:endParaRPr lang="en-US" altLang="ko-KR" b="1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If-else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절</a:t>
            </a:r>
            <a:endParaRPr lang="en-US" altLang="ko-KR" b="1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Switch-case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구문</a:t>
            </a:r>
            <a:endParaRPr lang="en-US" altLang="ko-KR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++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루프</a:t>
            </a:r>
            <a:endParaRPr lang="en-US" altLang="ko-KR" b="1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배열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(Array)</a:t>
            </a:r>
            <a:endParaRPr lang="en-US" altLang="ko-KR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방법 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함수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endParaRPr lang="en-US" altLang="ko-KR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388" y="500222"/>
            <a:ext cx="1728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C++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기본</a:t>
            </a:r>
            <a:endParaRPr lang="en-US" altLang="ko-KR" sz="2000" b="1" dirty="0" smtClean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16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5.2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기본 연산자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175" y="1388745"/>
            <a:ext cx="10054590" cy="496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Dưới đây là cấu trúc khai báo 1 số kiểu dữ liệu tiêu biểu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03375" y="1388745"/>
            <a:ext cx="9978390" cy="1241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예</a:t>
            </a: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정수 나눗셈</a:t>
            </a: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‘/’:</a:t>
            </a:r>
            <a:endParaRPr lang="en-US" altLang="ko-KR" sz="1600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b="1" dirty="0"/>
              <a:t>나눗셈 </a:t>
            </a:r>
            <a:r>
              <a:rPr lang="ko-KR" altLang="en-US" sz="1600" b="1" dirty="0" smtClean="0"/>
              <a:t>정리</a:t>
            </a: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‘%’:</a:t>
            </a:r>
            <a:endParaRPr lang="en-US" altLang="ko-KR" sz="1600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b="1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   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070860" y="2299970"/>
            <a:ext cx="6404610" cy="16941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1495" y="4391660"/>
            <a:ext cx="6403975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16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5.2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기본 연산자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175" y="1388745"/>
            <a:ext cx="10054590" cy="496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Dưới đây là cấu trúc khai báo 1 số kiểu dữ liệu tiêu biểu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03375" y="1388745"/>
            <a:ext cx="9978390" cy="12372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sz="1600" b="1" dirty="0"/>
              <a:t>가감승제의 </a:t>
            </a:r>
            <a:r>
              <a:rPr lang="ko-KR" altLang="en-US" sz="1600" b="1" dirty="0" smtClean="0"/>
              <a:t>우선 순위</a:t>
            </a:r>
            <a:r>
              <a:rPr lang="en-US" altLang="ko-KR" sz="1600" b="1" dirty="0" smtClean="0"/>
              <a:t>:</a:t>
            </a:r>
          </a:p>
          <a:p>
            <a:pPr lvl="0">
              <a:lnSpc>
                <a:spcPct val="150000"/>
              </a:lnSpc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식에서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우선 순위가 더 높은 연산자가 먼저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평가됨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높은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것에서 낮은 것의 우선 순위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1-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괄호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()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안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-&gt; 2-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지수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–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루트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-&gt;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3-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곱하기 또는 나누기 *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 -&gt; 4-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더하기 또는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빼기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우선 순위가 같으면 왼쪽에서 오른쪽으로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계산됨</a:t>
            </a:r>
            <a:r>
              <a:rPr lang="en-US" altLang="ko-KR" sz="16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sz="16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예</a:t>
            </a:r>
            <a:r>
              <a:rPr lang="en-US" altLang="ko-KR" sz="16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sz="1600" b="1" dirty="0" err="1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b="1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   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buFontTx/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771140" y="3681730"/>
            <a:ext cx="7600950" cy="21145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65630" y="478155"/>
            <a:ext cx="316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5.2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기본 연산자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7175" y="1388745"/>
            <a:ext cx="10054590" cy="4963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Dưới đây là cấu trúc khai báo 1 số kiểu dữ liệu tiêu biểu</a:t>
            </a:r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03375" y="1388745"/>
            <a:ext cx="9978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C++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에서 할당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연산자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  <a:p>
            <a:pPr lvl="0" indent="0">
              <a:lnSpc>
                <a:spcPct val="150000"/>
              </a:lnSpc>
              <a:buFontTx/>
              <a:buNone/>
            </a:pPr>
            <a:r>
              <a:rPr lang="en-US" altLang="ko-KR" sz="16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할당 연산자는 변수에 값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값 표현식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을 할당하는 데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사용됨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할당 연산자에는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다음과 같이 포함됨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2"/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4103243567"/>
              </p:ext>
            </p:extLst>
          </p:nvPr>
        </p:nvGraphicFramePr>
        <p:xfrm>
          <a:off x="1603375" y="2274570"/>
          <a:ext cx="9874250" cy="397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260"/>
                <a:gridCol w="4323715"/>
                <a:gridCol w="4232275"/>
              </a:tblGrid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연산자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표현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사례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962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기호 오른쪽의 표현식을 왼쪽 변수에 할당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 x = 10 + 12 // x = 22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988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왼쪽의 변수에 오른쪽의 값을 더하기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즉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= x + 2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 x = 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x += 2 // x = 5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00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왼쪽에 있는 변수의 값을 오른쪽에 있는 값과 같은 양만큼 빼기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즉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= x - 10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 x = 22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x -= 20 // x = 2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왼쪽의 변수에 오른쪽의 값을 곱하기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즉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= x * 3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 x = 9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x *= 3 // x = 27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000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왼쪽 변수 값을 오른쪽 값과 같은 양만큼 나누기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즉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= x /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 x = 12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x /= 3 // x = 4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994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왼쪽 변수 값을 오른쪽 값과 같은 양만큼 나눗셈 정리하기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즉</a:t>
                      </a:r>
                      <a:r>
                        <a:rPr lang="en-US" altLang="ko-KR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x % 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 x = 10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x += 3 // x = 1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6301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++ 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및</a:t>
            </a:r>
            <a:r>
              <a:rPr lang="en-US" altLang="ko-KR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-- 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연산자</a:t>
            </a:r>
            <a:endParaRPr lang="en-US" altLang="ko-KR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96150" y="47692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5.2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기본 연산자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23060" y="2205990"/>
            <a:ext cx="50634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연산자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변수에 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단위를 더하기</a:t>
            </a:r>
            <a:endParaRPr lang="en-US" altLang="ko-KR" sz="1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연산자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변수에 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단위를 빼기</a:t>
            </a:r>
            <a:endParaRPr lang="en-US" altLang="ko-KR" sz="16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 두 연산자는 왼쪽이나 오른쪽에 쓸 수 있음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단독으로 쓰면 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++, --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의 위치가 다르지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않지만 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표현에는 차이가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3828" y="2206773"/>
            <a:ext cx="4108644" cy="1159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" name="TextBox 40"/>
          <p:cNvSpPr txBox="1"/>
          <p:nvPr/>
        </p:nvSpPr>
        <p:spPr>
          <a:xfrm>
            <a:off x="1677275" y="3821236"/>
            <a:ext cx="984962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표현식에서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작성된 경우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(++x), ++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연산자가 먼저 실행된 다음 표현식에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할당됨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(x++)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이후에 작성된 경우 표현식이 실행된 다음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연산자가 실행됨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16435" y="4598670"/>
            <a:ext cx="488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++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는 변수 뒤에 쓰여져서 나중에 실행되는 경우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3834" y="4521177"/>
            <a:ext cx="3939533" cy="615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TextBox 44"/>
          <p:cNvSpPr txBox="1"/>
          <p:nvPr/>
        </p:nvSpPr>
        <p:spPr>
          <a:xfrm>
            <a:off x="1701775" y="5460211"/>
            <a:ext cx="4912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++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는 변수 앞에 쓰여져서 먼저 실행되는 경우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3827" y="5442713"/>
            <a:ext cx="3939539" cy="661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1" name="Straight Connector 50"/>
          <p:cNvCxnSpPr/>
          <p:nvPr/>
        </p:nvCxnSpPr>
        <p:spPr>
          <a:xfrm>
            <a:off x="1701775" y="3657600"/>
            <a:ext cx="98251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2353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비교 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연산자</a:t>
            </a:r>
            <a:endParaRPr lang="en-US" altLang="ko-KR" b="1" kern="0" dirty="0" smtClean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비교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연산자는 두 피연산자에 대해 연산을 수행하고 </a:t>
            </a: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true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false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값으로 </a:t>
            </a:r>
            <a:r>
              <a:rPr lang="en-US" altLang="ko-KR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bool</a:t>
            </a: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결과를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반환함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sz="1600" b="0" dirty="0">
                <a:solidFill>
                  <a:srgbClr val="569CD6"/>
                </a:solidFill>
                <a:effectLst/>
                <a:latin typeface="Fira Code" pitchFamily="1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a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Fira Code" pitchFamily="1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;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및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Fira Code" pitchFamily="1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b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Fira Code" pitchFamily="1" charset="0"/>
              </a:rPr>
              <a:t>6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; </a:t>
            </a:r>
            <a:r>
              <a:rPr lang="ko-KR" altLang="en-US" sz="1600" b="0" dirty="0" smtClean="0">
                <a:effectLst/>
                <a:latin typeface="Fira Code" pitchFamily="1" charset="0"/>
              </a:rPr>
              <a:t>있는 경우</a:t>
            </a:r>
            <a:r>
              <a:rPr lang="en-US" altLang="ko-KR" sz="1600" b="0" dirty="0" smtClean="0">
                <a:effectLst/>
                <a:latin typeface="Fira Code" pitchFamily="1" charset="0"/>
              </a:rPr>
              <a:t>: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5.2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기본 연산자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66738"/>
              </p:ext>
            </p:extLst>
          </p:nvPr>
        </p:nvGraphicFramePr>
        <p:xfrm>
          <a:off x="2100580" y="3248025"/>
          <a:ext cx="890016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080"/>
                <a:gridCol w="4531360"/>
                <a:gridCol w="2966720"/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연산자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의미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사례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같음 비교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bool c = (a == b); </a:t>
                      </a:r>
                      <a:r>
                        <a:rPr lang="en-US" sz="1400" b="1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false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더 큰 비교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bool c = (a &gt; b); </a:t>
                      </a:r>
                      <a:r>
                        <a:rPr lang="en-US" sz="1400" b="1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false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크거나 같음 비교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bool c = (a &gt;= b); </a:t>
                      </a:r>
                      <a:r>
                        <a:rPr lang="en-US" sz="1400" b="1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false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다 작은 비교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bool c = (a &lt; b); </a:t>
                      </a:r>
                      <a:r>
                        <a:rPr lang="en-US" sz="1400" b="1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true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&lt;=</a:t>
                      </a: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작거나 같음 비교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bool c = (a &lt;= b); </a:t>
                      </a:r>
                      <a:r>
                        <a:rPr lang="en-US" sz="1400" b="1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true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같지 않은 비교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bool c = (a != b); </a:t>
                      </a:r>
                      <a:r>
                        <a:rPr lang="en-US" sz="1400" b="1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true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468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논리 연산자</a:t>
            </a:r>
            <a:endParaRPr lang="en-US" altLang="ko-KR" sz="1600" kern="0" dirty="0">
              <a:solidFill>
                <a:srgbClr val="000000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7830" y="2198370"/>
            <a:ext cx="89293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논리 연산자는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조건에 대해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수행하고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또는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반환함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예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ko-KR" sz="16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bool a = false;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및</a:t>
            </a:r>
            <a:r>
              <a:rPr lang="en-US" altLang="ko-KR" sz="16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bool b = </a:t>
            </a:r>
            <a:r>
              <a:rPr lang="en-US" altLang="ko-KR" sz="16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true;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</a:t>
            </a:r>
            <a:r>
              <a:rPr lang="en-US" altLang="ko-KR" sz="16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48207" y="477873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5.2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기본 연산자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999307"/>
              </p:ext>
            </p:extLst>
          </p:nvPr>
        </p:nvGraphicFramePr>
        <p:xfrm>
          <a:off x="1687578" y="3543416"/>
          <a:ext cx="953428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950"/>
                <a:gridCol w="4600502"/>
                <a:gridCol w="3665828"/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연산자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의미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/>
                      <a:r>
                        <a:rPr lang="ko-KR" altLang="en-US" dirty="0" smtClean="0"/>
                        <a:t>사례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연산자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논리식이 모두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인 경우 </a:t>
                      </a: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를 반환하고 나머지 경우는 </a:t>
                      </a: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를 반환함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ko-KR" altLang="en-US" b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bool c = (a &amp;&amp; b); </a:t>
                      </a:r>
                      <a:r>
                        <a:rPr lang="en-US" sz="1600" b="1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false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</a:t>
                      </a:r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연산자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논리식 중에서 하나라도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ko-KR" altLang="en-US" b="0" dirty="0" smtClean="0">
                          <a:solidFill>
                            <a:srgbClr val="211A2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이면</a:t>
                      </a:r>
                      <a:r>
                        <a:rPr lang="ko-KR" altLang="en-US" b="1" dirty="0" smtClean="0">
                          <a:solidFill>
                            <a:srgbClr val="211A2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ko-KR" altLang="en-US" b="0" dirty="0" smtClean="0">
                          <a:solidFill>
                            <a:srgbClr val="211A2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를 반환하고</a:t>
                      </a:r>
                      <a:r>
                        <a:rPr lang="en-US" b="0" dirty="0" smtClean="0">
                          <a:solidFill>
                            <a:srgbClr val="211A2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나머지는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ko-KR" altLang="en-US" b="0" dirty="0" smtClean="0">
                          <a:solidFill>
                            <a:srgbClr val="211A2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를 반환함</a:t>
                      </a:r>
                      <a:endParaRPr lang="en-US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bool c = (a || b); </a:t>
                      </a:r>
                      <a:r>
                        <a:rPr lang="en-US" sz="1800" b="1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true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앞에 쓰여 있고 </a:t>
                      </a: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이면 </a:t>
                      </a:r>
                      <a:r>
                        <a:rPr lang="en-US" altLang="ko-KR" b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를 반환하고 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이면 </a:t>
                      </a:r>
                      <a:r>
                        <a:rPr lang="en-US" altLang="ko-KR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ko-KR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를 반환함 </a:t>
                      </a:r>
                      <a:endParaRPr lang="en-US" altLang="ko-KR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bool c = !a; </a:t>
                      </a:r>
                      <a:r>
                        <a:rPr lang="en-US" sz="1800" b="1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true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337" y="3001168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6. C++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If-else 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절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if-else 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조건문</a:t>
            </a:r>
            <a:endParaRPr lang="ko-KR" altLang="en-US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000000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0570" y="502920"/>
            <a:ext cx="2881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6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가지의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if-else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조건문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87576" y="2199221"/>
            <a:ext cx="89295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구문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(if 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(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조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</a:rPr>
              <a:t>건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)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{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구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</a:rPr>
              <a:t>문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; </a:t>
            </a:r>
            <a:r>
              <a:rPr 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//</a:t>
            </a:r>
            <a:r>
              <a:rPr lang="ko-KR" alt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구문이 </a:t>
            </a:r>
            <a:r>
              <a:rPr lang="en-US" altLang="ko-KR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true</a:t>
            </a:r>
            <a:r>
              <a:rPr lang="ko-KR" alt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이면 구문이 실행됨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}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87576" y="3727405"/>
            <a:ext cx="89295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if – else 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문은 논리 조건이 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인경우 및 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인 경우 실행할 문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 블록</a:t>
            </a:r>
            <a:r>
              <a:rPr lang="en-US" altLang="ko-KR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정의함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b="0" dirty="0">
                <a:solidFill>
                  <a:srgbClr val="D4D4D4"/>
                </a:solidFill>
                <a:effectLst/>
                <a:latin typeface="Fira Code" pitchFamily="1" charset="0"/>
              </a:rPr>
              <a:t/>
            </a:r>
            <a:br>
              <a:rPr lang="en-US" sz="1400" b="0" dirty="0">
                <a:solidFill>
                  <a:srgbClr val="D4D4D4"/>
                </a:solidFill>
                <a:effectLst/>
                <a:latin typeface="Fira Code" pitchFamily="1" charset="0"/>
              </a:rPr>
            </a:br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(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조</a:t>
            </a:r>
            <a:r>
              <a:rPr lang="en-US" altLang="ko-KR" sz="1600" dirty="0" smtClean="0">
                <a:solidFill>
                  <a:srgbClr val="9CDCFE"/>
                </a:solidFill>
                <a:latin typeface="Fira Code" pitchFamily="1" charset="0"/>
              </a:rPr>
              <a:t>_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건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)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{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ko-KR" altLang="en-US" sz="1600" b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Fira Code" pitchFamily="1" charset="0"/>
              </a:rPr>
              <a:t>구문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; </a:t>
            </a:r>
            <a:r>
              <a:rPr 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//</a:t>
            </a:r>
            <a:r>
              <a:rPr lang="ko-KR" altLang="en-US" sz="1600" dirty="0">
                <a:solidFill>
                  <a:srgbClr val="6A9955"/>
                </a:solidFill>
                <a:latin typeface="Fira Code" pitchFamily="1" charset="0"/>
              </a:rPr>
              <a:t>구문이 </a:t>
            </a:r>
            <a:r>
              <a:rPr lang="en-US" altLang="ko-KR" sz="1600" dirty="0">
                <a:solidFill>
                  <a:srgbClr val="6A9955"/>
                </a:solidFill>
                <a:latin typeface="Fira Code" pitchFamily="1" charset="0"/>
              </a:rPr>
              <a:t>true</a:t>
            </a:r>
            <a:r>
              <a:rPr lang="ko-KR" altLang="en-US" sz="1600" dirty="0">
                <a:solidFill>
                  <a:srgbClr val="6A9955"/>
                </a:solidFill>
                <a:latin typeface="Fira Code" pitchFamily="1" charset="0"/>
              </a:rPr>
              <a:t>이면 구문이 </a:t>
            </a:r>
            <a:r>
              <a:rPr lang="ko-KR" altLang="en-US" sz="1600" dirty="0" smtClean="0">
                <a:solidFill>
                  <a:srgbClr val="6A9955"/>
                </a:solidFill>
                <a:latin typeface="Fira Code" pitchFamily="1" charset="0"/>
              </a:rPr>
              <a:t>실행됨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}</a:t>
            </a:r>
          </a:p>
          <a:p>
            <a:pPr lvl="1"/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else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{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ko-KR" altLang="en-US" sz="1600" b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Fira Code" pitchFamily="1" charset="0"/>
              </a:rPr>
              <a:t>구문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; </a:t>
            </a:r>
            <a:r>
              <a:rPr 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//</a:t>
            </a:r>
            <a:r>
              <a:rPr lang="ko-KR" altLang="en-US" sz="1600" dirty="0">
                <a:solidFill>
                  <a:srgbClr val="6A9955"/>
                </a:solidFill>
                <a:latin typeface="Fira Code" pitchFamily="1" charset="0"/>
              </a:rPr>
              <a:t>구문이 </a:t>
            </a:r>
            <a:r>
              <a:rPr lang="en-US" altLang="ko-KR" sz="1600" dirty="0" smtClean="0">
                <a:solidFill>
                  <a:srgbClr val="6A9955"/>
                </a:solidFill>
                <a:latin typeface="Fira Code" pitchFamily="1" charset="0"/>
              </a:rPr>
              <a:t>false</a:t>
            </a:r>
            <a:r>
              <a:rPr lang="ko-KR" altLang="en-US" sz="1600" dirty="0" smtClean="0">
                <a:solidFill>
                  <a:srgbClr val="6A9955"/>
                </a:solidFill>
                <a:latin typeface="Fira Code" pitchFamily="1" charset="0"/>
              </a:rPr>
              <a:t>이면 </a:t>
            </a:r>
            <a:r>
              <a:rPr lang="ko-KR" altLang="en-US" sz="1600" dirty="0">
                <a:solidFill>
                  <a:srgbClr val="6A9955"/>
                </a:solidFill>
                <a:latin typeface="Fira Code" pitchFamily="1" charset="0"/>
              </a:rPr>
              <a:t>구문이 실행됨</a:t>
            </a:r>
            <a:endParaRPr lang="en-US" sz="1600" dirty="0">
              <a:solidFill>
                <a:srgbClr val="D4D4D4"/>
              </a:solidFill>
              <a:latin typeface="Fira Code" pitchFamily="1" charset="0"/>
            </a:endParaRPr>
          </a:p>
          <a:p>
            <a:pPr lvl="1"/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}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sz="1600" kern="0" dirty="0" smtClean="0">
                <a:solidFill>
                  <a:srgbClr val="00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	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78300" y="2142468"/>
            <a:ext cx="89295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한 문장만 실행하거나 문장 블록 전체를 실행하는 경우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축약형태로  </a:t>
            </a:r>
            <a:r>
              <a:rPr lang="ko-KR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작성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가능함</a:t>
            </a:r>
            <a:r>
              <a:rPr lang="en-US" altLang="ko-KR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25812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6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가지의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if-else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조건문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64211"/>
              </p:ext>
            </p:extLst>
          </p:nvPr>
        </p:nvGraphicFramePr>
        <p:xfrm>
          <a:off x="1765146" y="2817302"/>
          <a:ext cx="9673881" cy="30618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5604"/>
                <a:gridCol w="4518277"/>
              </a:tblGrid>
              <a:tr h="572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latin typeface="Times New Roman" panose="02020603050405020304" pitchFamily="18" charset="0"/>
                          <a:ea typeface="NanumBarunGothic" panose="020B0603020101020101" pitchFamily="50" charset="-127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lang="ko-KR" altLang="en-US" sz="1600" b="1" dirty="0" smtClean="0">
                          <a:latin typeface="Times New Roman" panose="02020603050405020304" pitchFamily="18" charset="0"/>
                          <a:ea typeface="NanumBarunGothic" panose="020B0603020101020101" pitchFamily="50" charset="-127"/>
                          <a:cs typeface="Times New Roman" panose="02020603050405020304" pitchFamily="18" charset="0"/>
                        </a:rPr>
                        <a:t>구문</a:t>
                      </a:r>
                      <a:endParaRPr lang="ko-KR" altLang="en-US" sz="1600" b="1" dirty="0">
                        <a:latin typeface="Times New Roman" panose="02020603050405020304" pitchFamily="18" charset="0"/>
                        <a:ea typeface="NanumBarunGothic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600" b="1" dirty="0" smtClean="0">
                          <a:latin typeface="Times New Roman" panose="02020603050405020304" pitchFamily="18" charset="0"/>
                          <a:ea typeface="NanumBarunGothic" panose="020B0603020101020101" pitchFamily="50" charset="-127"/>
                          <a:cs typeface="Times New Roman" panose="02020603050405020304" pitchFamily="18" charset="0"/>
                        </a:rPr>
                        <a:t>if – else </a:t>
                      </a:r>
                      <a:r>
                        <a:rPr lang="ko-KR" altLang="en-US" sz="1600" b="1" dirty="0" smtClean="0">
                          <a:latin typeface="Times New Roman" panose="02020603050405020304" pitchFamily="18" charset="0"/>
                          <a:ea typeface="NanumBarunGothic" panose="020B0603020101020101" pitchFamily="50" charset="-127"/>
                          <a:cs typeface="Times New Roman" panose="02020603050405020304" pitchFamily="18" charset="0"/>
                        </a:rPr>
                        <a:t>구문</a:t>
                      </a:r>
                      <a:endParaRPr lang="ko-KR" altLang="en-US" sz="1600" b="1" dirty="0">
                        <a:latin typeface="Times New Roman" panose="02020603050405020304" pitchFamily="18" charset="0"/>
                        <a:ea typeface="NanumBarunGothic" panose="020B0603020101020101" pitchFamily="50" charset="-127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4897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number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= </a:t>
                      </a:r>
                      <a:r>
                        <a:rPr lang="en-US" sz="14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1990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C586C0"/>
                          </a:solidFill>
                          <a:effectLst/>
                          <a:latin typeface="Fira Code" pitchFamily="1" charset="0"/>
                        </a:rPr>
                        <a:t>if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((</a:t>
                      </a:r>
                      <a:r>
                        <a:rPr lang="en-US" sz="1400" b="0" dirty="0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number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% </a:t>
                      </a:r>
                      <a:r>
                        <a:rPr lang="en-US" sz="14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) == </a:t>
                      </a:r>
                      <a:r>
                        <a:rPr lang="en-US" sz="14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) {</a:t>
                      </a:r>
                    </a:p>
                    <a:p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    </a:t>
                      </a:r>
                      <a:r>
                        <a:rPr lang="en-US" sz="1400" b="0" dirty="0" err="1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</a:rPr>
                        <a:t>cout</a:t>
                      </a:r>
                      <a:r>
                        <a:rPr lang="en-US" sz="1400" b="0" dirty="0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</a:rPr>
                        <a:t> &lt;&lt;</a:t>
                      </a:r>
                      <a:r>
                        <a:rPr lang="en-US" sz="1400" b="0" dirty="0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number &lt;&lt;</a:t>
                      </a:r>
                      <a:r>
                        <a:rPr lang="en-US" sz="1400" b="0" dirty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</a:rPr>
                        <a:t>“</a:t>
                      </a:r>
                      <a:r>
                        <a:rPr lang="ko-KR" altLang="en-US" sz="1400" b="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</a:rPr>
                        <a:t>짝수이다</a:t>
                      </a:r>
                      <a:r>
                        <a:rPr lang="en-US" altLang="ko-KR" sz="1400" b="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</a:rPr>
                        <a:t>”</a:t>
                      </a:r>
                      <a:r>
                        <a:rPr lang="en-US" altLang="ko-KR" sz="1400" b="0" dirty="0" smtClean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;</a:t>
                      </a:r>
                      <a:endParaRPr lang="en-US" altLang="ko-KR" sz="14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r>
                        <a:rPr lang="en-US" altLang="ko-KR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}</a:t>
                      </a:r>
                    </a:p>
                    <a:p>
                      <a:endParaRPr lang="en-US" altLang="ko-KR" sz="14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r>
                        <a:rPr lang="en-US" altLang="ko-KR" sz="14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//</a:t>
                      </a:r>
                      <a:r>
                        <a:rPr lang="en-US" sz="14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Output: </a:t>
                      </a:r>
                      <a:r>
                        <a:rPr lang="en-US" sz="14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1990</a:t>
                      </a:r>
                      <a:r>
                        <a:rPr lang="ko-KR" altLang="en-US" sz="14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는 짝수이다</a:t>
                      </a:r>
                      <a:endParaRPr lang="ko-KR" altLang="en-US" sz="14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number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= </a:t>
                      </a:r>
                      <a:r>
                        <a:rPr lang="en-US" sz="14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1991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;</a:t>
                      </a:r>
                    </a:p>
                    <a:p>
                      <a:r>
                        <a:rPr lang="en-US" sz="1400" b="0" dirty="0">
                          <a:solidFill>
                            <a:srgbClr val="C586C0"/>
                          </a:solidFill>
                          <a:effectLst/>
                          <a:latin typeface="Fira Code" pitchFamily="1" charset="0"/>
                        </a:rPr>
                        <a:t>if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((</a:t>
                      </a:r>
                      <a:r>
                        <a:rPr lang="en-US" sz="1400" b="0" dirty="0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number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% </a:t>
                      </a:r>
                      <a:r>
                        <a:rPr lang="en-US" sz="14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2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) == </a:t>
                      </a:r>
                      <a:r>
                        <a:rPr lang="en-US" sz="14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0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) {</a:t>
                      </a:r>
                    </a:p>
                    <a:p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    </a:t>
                      </a:r>
                      <a:r>
                        <a:rPr lang="en-US" sz="1400" dirty="0" err="1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cout</a:t>
                      </a:r>
                      <a:r>
                        <a:rPr lang="en-US" sz="1400" dirty="0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 &lt;&lt;</a:t>
                      </a:r>
                      <a:r>
                        <a:rPr lang="en-US" sz="1400" dirty="0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number &lt;&lt;</a:t>
                      </a:r>
                      <a:r>
                        <a:rPr lang="en-US" sz="1400" dirty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짝수이다</a:t>
                      </a:r>
                      <a:r>
                        <a:rPr lang="en-US" altLang="ko-KR" sz="140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”</a:t>
                      </a:r>
                      <a:r>
                        <a:rPr lang="en-US" altLang="ko-KR" sz="1400" dirty="0" smtClean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;</a:t>
                      </a:r>
                      <a:endParaRPr lang="en-US" sz="14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}</a:t>
                      </a:r>
                      <a:r>
                        <a:rPr lang="en-US" sz="1400" b="0" dirty="0">
                          <a:solidFill>
                            <a:srgbClr val="C586C0"/>
                          </a:solidFill>
                          <a:effectLst/>
                          <a:latin typeface="Fira Code" pitchFamily="1" charset="0"/>
                        </a:rPr>
                        <a:t>else</a:t>
                      </a:r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{</a:t>
                      </a:r>
                    </a:p>
                    <a:p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    </a:t>
                      </a:r>
                      <a:r>
                        <a:rPr lang="en-US" sz="1400" dirty="0" err="1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cout</a:t>
                      </a:r>
                      <a:r>
                        <a:rPr lang="en-US" sz="1400" dirty="0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 &lt;&lt;</a:t>
                      </a:r>
                      <a:r>
                        <a:rPr lang="en-US" sz="1400" dirty="0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number &lt;&lt;</a:t>
                      </a:r>
                      <a:r>
                        <a:rPr lang="en-US" sz="1400" dirty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“</a:t>
                      </a:r>
                      <a:r>
                        <a:rPr lang="ko-KR" altLang="en-US" sz="140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홀수이다</a:t>
                      </a:r>
                      <a:r>
                        <a:rPr lang="en-US" altLang="ko-KR" sz="140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”</a:t>
                      </a:r>
                      <a:r>
                        <a:rPr lang="en-US" altLang="ko-KR" sz="1400" dirty="0" smtClean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;</a:t>
                      </a:r>
                      <a:endParaRPr lang="en-US" sz="14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}</a:t>
                      </a:r>
                    </a:p>
                    <a:p>
                      <a:r>
                        <a:rPr lang="en-US" sz="14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//Output: </a:t>
                      </a:r>
                      <a:r>
                        <a:rPr lang="en-US" sz="14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1991</a:t>
                      </a:r>
                      <a:r>
                        <a:rPr lang="ko-KR" altLang="en-US" sz="14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는 홀수이다</a:t>
                      </a:r>
                      <a:endParaRPr lang="en-US" sz="14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000000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000000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7576" y="2136046"/>
            <a:ext cx="9977109" cy="427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sz="1600" b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  <a:r>
              <a:rPr lang="ko-KR" altLang="en-US" sz="1600" b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이후 여러 가지의 경우를 확인하고 싶다면 다른  </a:t>
            </a:r>
            <a:r>
              <a:rPr lang="en-US" altLang="ko-KR" sz="1600" b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ko-KR" altLang="en-US" sz="1600" b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를 바로 시작할 수 있음</a:t>
            </a:r>
            <a:endParaRPr lang="en-US" altLang="ko-KR" sz="1600" dirty="0" err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이러한 </a:t>
            </a:r>
            <a:r>
              <a:rPr lang="ko-KR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경우에는</a:t>
            </a:r>
            <a:r>
              <a:rPr lang="en-US" altLang="ko-KR" sz="1600" b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  <a:r>
              <a:rPr lang="ko-KR" altLang="en-US" sz="1600" b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는</a:t>
            </a:r>
            <a:r>
              <a:rPr lang="en-US" altLang="ko-KR" sz="1600" b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“a is equal to b”.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25812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6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가지의 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if-else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조건문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2"/>
          <p:cNvSpPr/>
          <p:nvPr/>
        </p:nvSpPr>
        <p:spPr>
          <a:xfrm>
            <a:off x="1573431" y="1663364"/>
            <a:ext cx="95342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0" dirty="0" smtClean="0">
                <a:solidFill>
                  <a:srgbClr val="00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예</a:t>
            </a:r>
            <a:r>
              <a:rPr lang="en-US" altLang="ko-KR" sz="1600" kern="0" dirty="0" smtClean="0">
                <a:solidFill>
                  <a:srgbClr val="000000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</a:t>
            </a:r>
            <a:endParaRPr lang="en-US" altLang="ko-KR" sz="1600" kern="0" dirty="0">
              <a:solidFill>
                <a:srgbClr val="000000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80995" y="2575560"/>
            <a:ext cx="5860415" cy="3108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337" y="3001168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1. </a:t>
            </a: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에 대한 소개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337" y="3001168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7. </a:t>
            </a: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Switch-case </a:t>
            </a: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구문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000000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000000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7576" y="2136046"/>
            <a:ext cx="9977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b="0" dirty="0" smtClean="0">
                <a:solidFill>
                  <a:srgbClr val="C586C0"/>
                </a:solidFill>
                <a:effectLst/>
                <a:latin typeface="Fira Code" pitchFamily="1" charset="0"/>
              </a:rPr>
              <a:t>switch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... </a:t>
            </a:r>
            <a:r>
              <a:rPr lang="en-US" sz="1600" b="0" dirty="0">
                <a:solidFill>
                  <a:srgbClr val="569CD6"/>
                </a:solidFill>
                <a:effectLst/>
                <a:latin typeface="Fira Code" pitchFamily="1" charset="0"/>
              </a:rPr>
              <a:t>case</a:t>
            </a:r>
            <a:r>
              <a:rPr lang="en-US" sz="1600" dirty="0">
                <a:solidFill>
                  <a:srgbClr val="D4D4D4"/>
                </a:solidFill>
                <a:latin typeface="Fira Code" pitchFamily="1" charset="0"/>
              </a:rPr>
              <a:t> </a:t>
            </a:r>
            <a:r>
              <a:rPr lang="ko-KR" altLang="en-US" sz="1600" dirty="0" smtClean="0">
                <a:latin typeface="Fira Code" pitchFamily="1" charset="0"/>
              </a:rPr>
              <a:t>구문은 다중 분기 구조에 적용되며 많은 </a:t>
            </a:r>
            <a:r>
              <a:rPr lang="en-US" sz="1600" b="0" dirty="0" smtClean="0">
                <a:solidFill>
                  <a:srgbClr val="C586C0"/>
                </a:solidFill>
                <a:effectLst/>
                <a:latin typeface="Fira Code" pitchFamily="1" charset="0"/>
              </a:rPr>
              <a:t>if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 – </a:t>
            </a:r>
            <a:r>
              <a:rPr lang="en-US" sz="1600" b="0" dirty="0" smtClean="0">
                <a:solidFill>
                  <a:srgbClr val="C586C0"/>
                </a:solidFill>
                <a:effectLst/>
                <a:latin typeface="Fira Code" pitchFamily="1" charset="0"/>
              </a:rPr>
              <a:t>else </a:t>
            </a:r>
            <a:r>
              <a:rPr lang="ko-KR" altLang="en-US" sz="1600" b="0" dirty="0" smtClean="0">
                <a:effectLst/>
                <a:latin typeface="Fira Code" pitchFamily="1" charset="0"/>
              </a:rPr>
              <a:t>구문을 대체함</a:t>
            </a:r>
            <a:r>
              <a:rPr lang="en-US" altLang="ko-KR" sz="1600" b="0" dirty="0" smtClean="0">
                <a:effectLst/>
                <a:latin typeface="Fira Code" pitchFamily="1" charset="0"/>
              </a:rPr>
              <a:t>.</a:t>
            </a:r>
            <a:endParaRPr lang="en-US" sz="1600" b="0" dirty="0">
              <a:effectLst/>
              <a:latin typeface="Fira Code" pitchFamily="1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1368"/>
            <a:ext cx="228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7. Switch-case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구문</a:t>
            </a:r>
          </a:p>
        </p:txBody>
      </p:sp>
      <p:sp>
        <p:nvSpPr>
          <p:cNvPr id="35" name="직사각형 32"/>
          <p:cNvSpPr/>
          <p:nvPr/>
        </p:nvSpPr>
        <p:spPr>
          <a:xfrm>
            <a:off x="1573431" y="1663364"/>
            <a:ext cx="9534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Switch-case </a:t>
            </a:r>
            <a:r>
              <a:rPr lang="ko-KR" altLang="en-US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구문</a:t>
            </a: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ko-KR" altLang="en-US" sz="1600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39830" y="2611750"/>
            <a:ext cx="9514903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ko-KR" altLang="en-US" sz="1600" b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구문</a:t>
            </a:r>
            <a:r>
              <a:rPr lang="en-US" sz="1600" b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switch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expr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)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{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case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expr1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: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Fira Code" pitchFamily="1" charset="0"/>
              </a:rPr>
              <a:t>//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break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case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expr2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: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Fira Code" pitchFamily="1" charset="0"/>
              </a:rPr>
              <a:t>//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   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break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  <a:b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Fira Code" pitchFamily="1" charset="0"/>
              </a:rPr>
              <a:t>// ...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default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: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Fira Code" pitchFamily="1" charset="0"/>
              </a:rPr>
              <a:t>//..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break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}</a:t>
            </a:r>
          </a:p>
          <a:p>
            <a: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08291" y="4562218"/>
            <a:ext cx="3294119" cy="1868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220" name="Picture 4" descr="Simple Guide on Creating Flowchart for Switch Statement - Edraw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03" y="2622767"/>
            <a:ext cx="2881705" cy="3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456424"/>
            <a:ext cx="10054415" cy="4876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000000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000000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228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7. Switch-case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구문</a:t>
            </a:r>
          </a:p>
        </p:txBody>
      </p:sp>
      <p:sp>
        <p:nvSpPr>
          <p:cNvPr id="35" name="직사각형 32"/>
          <p:cNvSpPr/>
          <p:nvPr/>
        </p:nvSpPr>
        <p:spPr>
          <a:xfrm>
            <a:off x="1592808" y="1378625"/>
            <a:ext cx="9534280" cy="429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sz="1600" b="1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92808" y="1829368"/>
            <a:ext cx="951490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endParaRPr lang="en-US" sz="14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Fira Code" pitchFamily="1" charset="0"/>
              </a:rPr>
              <a:t>	//Output : a = 2</a:t>
            </a:r>
            <a:endParaRPr lang="en-US" sz="14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6799" y="5015820"/>
            <a:ext cx="94288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endParaRPr lang="en-US" sz="1600" b="0" dirty="0" err="1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0" dirty="0" smtClean="0">
                <a:solidFill>
                  <a:schemeClr val="tx1"/>
                </a:solidFill>
                <a:effectLst/>
                <a:latin typeface="Fira Code" pitchFamily="1" charset="0"/>
              </a:rPr>
              <a:t>위의 구문 블록은 숫자를</a:t>
            </a:r>
            <a:r>
              <a:rPr lang="en-US" sz="1600" dirty="0">
                <a:solidFill>
                  <a:schemeClr val="accent1"/>
                </a:solidFill>
                <a:latin typeface="Fira Code" pitchFamily="1" charset="0"/>
              </a:rPr>
              <a:t> case</a:t>
            </a:r>
            <a:r>
              <a:rPr lang="ko-KR" altLang="en-US" sz="1600" b="0" dirty="0" smtClean="0">
                <a:solidFill>
                  <a:schemeClr val="tx1"/>
                </a:solidFill>
                <a:effectLst/>
                <a:latin typeface="Fira Code" pitchFamily="1" charset="0"/>
              </a:rPr>
              <a:t> 키위드 뒤에 있는 </a:t>
            </a:r>
            <a:r>
              <a:rPr lang="en-US" altLang="ko-KR" sz="1600" b="0" dirty="0" smtClean="0">
                <a:solidFill>
                  <a:schemeClr val="tx1"/>
                </a:solidFill>
                <a:effectLst/>
                <a:latin typeface="Fira Code" pitchFamily="1" charset="0"/>
              </a:rPr>
              <a:t>1,2 </a:t>
            </a:r>
            <a:r>
              <a:rPr lang="ko-KR" altLang="en-US" sz="1600" dirty="0" smtClean="0">
                <a:latin typeface="Fira Code" pitchFamily="1" charset="0"/>
              </a:rPr>
              <a:t>등인</a:t>
            </a:r>
            <a:r>
              <a:rPr lang="ko-KR" altLang="en-US" sz="1600" b="0" dirty="0" smtClean="0">
                <a:solidFill>
                  <a:schemeClr val="tx1"/>
                </a:solidFill>
                <a:effectLst/>
                <a:latin typeface="Fira Code" pitchFamily="1" charset="0"/>
              </a:rPr>
              <a:t> 표현식과 비교함</a:t>
            </a:r>
            <a:r>
              <a:rPr lang="en-US" altLang="ko-KR" sz="1600" b="0" dirty="0" smtClean="0">
                <a:solidFill>
                  <a:schemeClr val="tx1"/>
                </a:solidFill>
                <a:effectLst/>
                <a:latin typeface="Fira Code" pitchFamily="1" charset="0"/>
              </a:rPr>
              <a:t>. </a:t>
            </a:r>
            <a:r>
              <a:rPr lang="ko-KR" altLang="en-US" sz="1600" b="0" dirty="0" smtClean="0">
                <a:solidFill>
                  <a:schemeClr val="tx1"/>
                </a:solidFill>
                <a:effectLst/>
                <a:latin typeface="Fira Code" pitchFamily="1" charset="0"/>
              </a:rPr>
              <a:t>표현식이 나오면 해당 표현식으로부터 </a:t>
            </a:r>
            <a:r>
              <a:rPr lang="en-US" sz="1600" dirty="0">
                <a:solidFill>
                  <a:srgbClr val="FF0000"/>
                </a:solidFill>
                <a:latin typeface="Fira Code" pitchFamily="1" charset="0"/>
              </a:rPr>
              <a:t>break</a:t>
            </a:r>
            <a:r>
              <a:rPr lang="ko-KR" altLang="en-US" sz="1600" b="0" dirty="0" smtClean="0">
                <a:solidFill>
                  <a:schemeClr val="tx1"/>
                </a:solidFill>
                <a:effectLst/>
                <a:latin typeface="Fira Code" pitchFamily="1" charset="0"/>
              </a:rPr>
              <a:t> </a:t>
            </a:r>
            <a:r>
              <a:rPr lang="ko-KR" altLang="en-US" sz="1600" dirty="0" smtClean="0">
                <a:latin typeface="Fira Code" pitchFamily="1" charset="0"/>
              </a:rPr>
              <a:t>를 만날 때까지 구문을 실행함</a:t>
            </a:r>
            <a:endParaRPr lang="en-US" altLang="ko-KR" sz="1600" dirty="0" smtClean="0">
              <a:latin typeface="Fira Code" pitchFamily="1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rgbClr val="FF0000"/>
                </a:solidFill>
                <a:latin typeface="Fira Code" pitchFamily="1" charset="0"/>
              </a:rPr>
              <a:t>break </a:t>
            </a:r>
            <a:r>
              <a:rPr lang="ko-KR" altLang="en-US" sz="1600" dirty="0" smtClean="0">
                <a:latin typeface="Fira Code" pitchFamily="1" charset="0"/>
              </a:rPr>
              <a:t>를 만나지 않으면 끝까지 실행함</a:t>
            </a:r>
            <a:r>
              <a:rPr lang="en-US" altLang="ko-KR" sz="1600" dirty="0" smtClean="0">
                <a:latin typeface="Fira Code" pitchFamily="1" charset="0"/>
              </a:rPr>
              <a:t>.</a:t>
            </a:r>
            <a:endParaRPr lang="en-US" b="0" dirty="0">
              <a:effectLst/>
              <a:latin typeface="Fira Code" pitchFamily="1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/>
            </a:r>
            <a:b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</a:b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099310" y="1808480"/>
            <a:ext cx="8649335" cy="32118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972" y="3001168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8. C++</a:t>
            </a: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루프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For 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루프</a:t>
            </a:r>
            <a:endParaRPr lang="en-US" altLang="ko-KR" b="1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반복하는 명령문 블록을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실행하는 구조를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만들어 줌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</a:t>
            </a:r>
            <a:r>
              <a:rPr lang="ko-KR" altLang="en-US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문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2"/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for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( 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초기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</a:rPr>
              <a:t>화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; </a:t>
            </a:r>
            <a:r>
              <a:rPr lang="ko-KR" alt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조건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; 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업데이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</a:rPr>
              <a:t>트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)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{</a:t>
            </a:r>
          </a:p>
          <a:p>
            <a:pPr lvl="2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</a:t>
            </a:r>
            <a:r>
              <a:rPr 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//</a:t>
            </a:r>
            <a:r>
              <a:rPr lang="ko-KR" alt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명령문 블록의 구문들</a:t>
            </a:r>
            <a:r>
              <a:rPr lang="en-US" sz="1600" b="0" kern="0" dirty="0" smtClean="0">
                <a:effectLst/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}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8.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루프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4323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Tx/>
              <a:buNone/>
            </a:pPr>
            <a:r>
              <a:rPr lang="ko-KR" altLang="en-US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endParaRPr lang="en-US" altLang="ko-KR" b="1" kern="0" dirty="0" err="1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sz="1600" kern="0" dirty="0" err="1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sz="1600" kern="0" dirty="0" err="1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sz="1600" kern="0" dirty="0" err="1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sz="1600" kern="0" dirty="0" err="1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sz="1600" kern="0" dirty="0" err="1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sz="1600" kern="0" dirty="0" err="1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sz="1600" kern="0" dirty="0" err="1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ko-KR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</a:p>
          <a:p>
            <a:pPr lvl="1"/>
            <a:r>
              <a:rPr lang="en-US" altLang="ko-KR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Output: </a:t>
            </a:r>
          </a:p>
          <a:p>
            <a:pPr lvl="1"/>
            <a:r>
              <a:rPr lang="en-US" alt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		</a:t>
            </a:r>
            <a:r>
              <a:rPr 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// i = </a:t>
            </a:r>
            <a:r>
              <a:rPr lang="en-US" alt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1</a:t>
            </a:r>
            <a:endParaRPr lang="nn-NO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alt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		</a:t>
            </a:r>
            <a:r>
              <a:rPr 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// i = </a:t>
            </a:r>
            <a:r>
              <a:rPr lang="en-US" alt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2</a:t>
            </a:r>
            <a:r>
              <a:rPr lang="en-US" altLang="ko-KR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1"/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8.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루프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399665" y="2313305"/>
            <a:ext cx="8303260" cy="25057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43682" y="1671745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While 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루프</a:t>
            </a:r>
            <a:endParaRPr lang="en-US" altLang="ko-KR" sz="1600" b="1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 명령문은 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조건을 확인함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True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이면 </a:t>
            </a:r>
            <a:r>
              <a:rPr lang="ko-KR" altLang="en-US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실행 블록을 실행하지만 조건을 확인하고 여전히 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true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이면 </a:t>
            </a:r>
            <a:r>
              <a:rPr lang="ko-KR" altLang="en-US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블록을 다시 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실행함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그리고 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False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이면 </a:t>
            </a:r>
            <a:r>
              <a:rPr lang="ko-KR" altLang="en-US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루프를 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종료함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while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(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조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</a:rPr>
              <a:t>건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)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{</a:t>
            </a: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//</a:t>
            </a:r>
            <a:r>
              <a:rPr lang="ko-KR" alt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조건이 </a:t>
            </a:r>
            <a:r>
              <a:rPr 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true</a:t>
            </a:r>
            <a:r>
              <a:rPr lang="ko-KR" altLang="en-US" sz="1600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이면 루프를 함 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8.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루프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06214"/>
            <a:ext cx="953428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sz="1600" b="1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루프를 작성하려면 원하는 반복 횟수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뒤에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유한한 반복 횟수</a:t>
            </a: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조건이 </a:t>
            </a: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false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임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이이야 함 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nn-NO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i</a:t>
            </a:r>
            <a:r>
              <a:rPr lang="nn-NO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++;</a:t>
            </a: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4"/>
            <a:endParaRPr lang="nn-NO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4"/>
            <a:endParaRPr lang="nn-NO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4"/>
            <a:endParaRPr lang="nn-NO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4"/>
            <a:endParaRPr lang="nn-NO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4"/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/>
            </a:r>
            <a:b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4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4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4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4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4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endParaRPr lang="en-US" altLang="ko-KR" sz="1600" kern="0" dirty="0" smtClean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1"/>
            <a:endParaRPr lang="en-US" altLang="ko-KR" sz="1600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en-US" altLang="ko-KR" sz="16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	Output: </a:t>
            </a:r>
            <a:endParaRPr lang="en-US" altLang="ko-KR" sz="1600" kern="0" dirty="0" err="1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alt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		</a:t>
            </a:r>
            <a:r>
              <a:rPr 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// i = </a:t>
            </a:r>
            <a:r>
              <a:rPr lang="en-US" alt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1</a:t>
            </a:r>
            <a:endParaRPr lang="nn-NO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alt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		</a:t>
            </a:r>
            <a:r>
              <a:rPr 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// i = </a:t>
            </a:r>
            <a:r>
              <a:rPr lang="en-US" altLang="nn-NO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38682" y="501368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8.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루프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101400" y="2465660"/>
            <a:ext cx="8095615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do-while 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루프</a:t>
            </a:r>
            <a:endParaRPr lang="en-US" altLang="ko-KR" sz="1600" b="1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 루프는 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while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루프와 다음과 같이 차이가 있음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먼저 명령문을 실행한 다음 조건을 확인하고</a:t>
            </a: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조건이 </a:t>
            </a:r>
            <a:r>
              <a:rPr lang="en-US" altLang="ko-KR" sz="1600" kern="0" dirty="0">
                <a:solidFill>
                  <a:srgbClr val="00B05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true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이면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반복하고 </a:t>
            </a:r>
            <a:r>
              <a:rPr lang="en-US" altLang="ko-KR" sz="1600" kern="0" dirty="0">
                <a:solidFill>
                  <a:srgbClr val="FF000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false</a:t>
            </a: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이면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루프를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종료함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</a:t>
            </a:r>
            <a:r>
              <a:rPr lang="ko-KR" altLang="en-US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문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1"/>
            <a:r>
              <a:rPr lang="en-US" b="0" dirty="0">
                <a:solidFill>
                  <a:srgbClr val="C586C0"/>
                </a:solidFill>
                <a:effectLst/>
                <a:latin typeface="Fira Code" pitchFamily="1" charset="0"/>
              </a:rPr>
              <a:t>do</a:t>
            </a:r>
            <a:endParaRPr lang="en-US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{</a:t>
            </a: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en-US" b="0" dirty="0" smtClean="0">
                <a:solidFill>
                  <a:srgbClr val="6A9955"/>
                </a:solidFill>
                <a:effectLst/>
                <a:latin typeface="Fira Code" pitchFamily="1" charset="0"/>
              </a:rPr>
              <a:t>//</a:t>
            </a:r>
            <a:r>
              <a:rPr lang="ko-KR" altLang="en-US" dirty="0" smtClean="0">
                <a:solidFill>
                  <a:srgbClr val="6A9955"/>
                </a:solidFill>
                <a:latin typeface="Fira Code" pitchFamily="1" charset="0"/>
              </a:rPr>
              <a:t>명령문 블록</a:t>
            </a:r>
            <a:endParaRPr lang="en-US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}</a:t>
            </a:r>
          </a:p>
          <a:p>
            <a:pPr lvl="1"/>
            <a:r>
              <a:rPr lang="en-US" b="0" dirty="0">
                <a:solidFill>
                  <a:srgbClr val="C586C0"/>
                </a:solidFill>
                <a:effectLst/>
                <a:latin typeface="Fira Code" pitchFamily="1" charset="0"/>
              </a:rPr>
              <a:t>while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(</a:t>
            </a:r>
            <a:r>
              <a:rPr lang="ko-KR" altLang="en-US" dirty="0" smtClean="0">
                <a:solidFill>
                  <a:srgbClr val="9CDCFE"/>
                </a:solidFill>
                <a:latin typeface="Fira Code" pitchFamily="1" charset="0"/>
              </a:rPr>
              <a:t>조</a:t>
            </a:r>
            <a:r>
              <a:rPr lang="ko-KR" altLang="en-US" dirty="0">
                <a:solidFill>
                  <a:srgbClr val="9CDCFE"/>
                </a:solidFill>
                <a:latin typeface="Fira Code" pitchFamily="1" charset="0"/>
              </a:rPr>
              <a:t>건</a:t>
            </a:r>
            <a:r>
              <a:rPr lang="en-US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81835" y="501650"/>
            <a:ext cx="1731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8.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루프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266" name="Picture 2" descr="C/C++ do while loop with Examples - GeeksforGeek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71065"/>
            <a:ext cx="4878025" cy="300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endParaRPr lang="en-US" altLang="ko-KR" sz="1600" b="1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1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	Output :  </a:t>
            </a:r>
            <a:r>
              <a:rPr lang="en-US" sz="1600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// i = 10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endPara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do-while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구문에서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루프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블록이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항상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최소의 한 번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실행되므로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보다 작지 않더라도 여전히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화면에 출력됨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8.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루프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511425" y="2174240"/>
            <a:ext cx="8170545" cy="2898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0180" y="-1015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7716" y="500222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buNone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1  </a:t>
            </a:r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C++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에 대한 소개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직사각형 31"/>
          <p:cNvSpPr/>
          <p:nvPr/>
        </p:nvSpPr>
        <p:spPr>
          <a:xfrm>
            <a:off x="1554460" y="1569044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6686" y="1757075"/>
            <a:ext cx="97386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ko-KR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란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언어는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년대 후반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언어에서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Bjarne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Stroustrup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가 개발하었다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언어의 확장 버전으로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모든 기존 기능을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통합한 것이다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고급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및 저급 언어의 기능과 기능을 결합한 중간 수준 언어로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간주된다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임베디드 프로그래밍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및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응용 그로그램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게임 프로그래밍에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사용할 수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있다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다방향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언어이다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즉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같이 구조적으로 지향적이며 객체지향이라는 매우 중요한 특징을 가지고 있다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C++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객체 지향 프로그래밍 시리즈에서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객체 지향 부분을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배우게 된다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세계에서 가장 인기 있는 프로그래밍 언어 중 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하나는 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ko-K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87873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587162"/>
            <a:ext cx="953428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④ </a:t>
            </a:r>
            <a:r>
              <a:rPr lang="en-US" altLang="ko-KR" b="1" kern="0" dirty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C++</a:t>
            </a:r>
            <a:r>
              <a:rPr lang="ko-KR" altLang="en-US" b="1" kern="0" dirty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의 </a:t>
            </a:r>
            <a:r>
              <a:rPr lang="en-US" altLang="ko-KR" b="1" kern="0" dirty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break </a:t>
            </a:r>
            <a:r>
              <a:rPr lang="ko-KR" altLang="en-US" b="1" kern="0" dirty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및 </a:t>
            </a:r>
            <a:r>
              <a:rPr lang="en-US" altLang="ko-KR" b="1" kern="0" dirty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continue </a:t>
            </a:r>
            <a:r>
              <a:rPr lang="ko-KR" altLang="en-US" b="1" kern="0" dirty="0" smtClean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구문</a:t>
            </a:r>
            <a:endParaRPr lang="en-US" altLang="ko-KR" b="1" kern="0" dirty="0" smtClean="0">
              <a:solidFill>
                <a:srgbClr val="000000"/>
              </a:solidFill>
              <a:latin typeface="NanumBarunGothic" charset="-127"/>
              <a:ea typeface="NanumBarunGothic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- </a:t>
            </a:r>
            <a:r>
              <a:rPr lang="en-US" altLang="ko-KR" sz="1600" kern="0" dirty="0" smtClean="0">
                <a:solidFill>
                  <a:srgbClr val="FF0000"/>
                </a:solidFill>
                <a:latin typeface="NanumBarunGothic" charset="-127"/>
                <a:ea typeface="NanumBarunGothic" charset="-127"/>
                <a:cs typeface="Fira Code" pitchFamily="1" charset="0"/>
              </a:rPr>
              <a:t>Break</a:t>
            </a:r>
            <a:r>
              <a:rPr lang="en-US" altLang="ko-KR" sz="1600" kern="0" dirty="0" smtClean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및</a:t>
            </a:r>
            <a:r>
              <a:rPr lang="en-US" altLang="ko-KR" sz="1600" kern="0" dirty="0" smtClean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0" dirty="0" smtClean="0">
                <a:solidFill>
                  <a:srgbClr val="FF0000"/>
                </a:solidFill>
                <a:latin typeface="NanumBarunGothic" charset="-127"/>
                <a:ea typeface="NanumBarunGothic" charset="-127"/>
                <a:cs typeface="Fira Code" pitchFamily="1" charset="0"/>
              </a:rPr>
              <a:t>continue </a:t>
            </a:r>
            <a:r>
              <a:rPr lang="ko-KR" altLang="en-US" sz="1600" kern="0" dirty="0" smtClean="0">
                <a:latin typeface="NanumBarunGothic" charset="-127"/>
                <a:ea typeface="NanumBarunGothic" charset="-127"/>
                <a:cs typeface="Fira Code" pitchFamily="1" charset="0"/>
              </a:rPr>
              <a:t>문은 루프에서 실행 방향하는 데에</a:t>
            </a:r>
            <a:r>
              <a:rPr lang="ko-KR" altLang="en-US" sz="1600" kern="0" dirty="0" smtClean="0"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 지원함</a:t>
            </a:r>
            <a:r>
              <a:rPr lang="en-US" altLang="ko-KR" sz="1600" kern="0" dirty="0" smtClean="0">
                <a:solidFill>
                  <a:srgbClr val="000000"/>
                </a:solidFill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.</a:t>
            </a:r>
            <a:endParaRPr lang="en-US" altLang="ko-KR" sz="1600" kern="0" dirty="0">
              <a:solidFill>
                <a:srgbClr val="FF0000"/>
              </a:solidFill>
              <a:latin typeface="NanumBarunGothic" charset="-127"/>
              <a:ea typeface="NanumBarunGothic" charset="-127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 smtClean="0"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루프에서</a:t>
            </a:r>
            <a:r>
              <a:rPr lang="en-US" altLang="ko-KR" sz="1600" kern="0" dirty="0" smtClean="0"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0" dirty="0" smtClean="0">
                <a:solidFill>
                  <a:srgbClr val="FF0000"/>
                </a:solidFill>
                <a:latin typeface="NanumBarunGothic" charset="-127"/>
                <a:ea typeface="NanumBarunGothic" charset="-127"/>
                <a:cs typeface="Fira Code" pitchFamily="1" charset="0"/>
              </a:rPr>
              <a:t>break</a:t>
            </a:r>
            <a:r>
              <a:rPr lang="ko-KR" altLang="en-US" sz="1600" kern="0" dirty="0" smtClean="0">
                <a:latin typeface="NanumBarunGothic" charset="-127"/>
                <a:ea typeface="NanumBarunGothic" charset="-127"/>
                <a:cs typeface="Fira Code" pitchFamily="1" charset="0"/>
              </a:rPr>
              <a:t>문은 루프를 바로 종료시킨 다음 루프 뒤의 구문으로 이동함</a:t>
            </a:r>
            <a:r>
              <a:rPr lang="en-US" altLang="ko-KR" sz="1600" kern="0" dirty="0" smtClean="0"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.</a:t>
            </a:r>
            <a:endParaRPr lang="en-US" altLang="ko-KR" sz="1600" kern="0" dirty="0">
              <a:latin typeface="NanumBarunGothic" charset="-127"/>
              <a:ea typeface="NanumBarunGothic" charset="-127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 smtClean="0"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루프에</a:t>
            </a:r>
            <a:r>
              <a:rPr lang="ko-KR" altLang="en-US" sz="1600" kern="0" dirty="0"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서</a:t>
            </a:r>
            <a:r>
              <a:rPr lang="en-US" altLang="ko-KR" sz="1600" kern="0" dirty="0" smtClean="0">
                <a:latin typeface="NanumBarunGothic" charset="-127"/>
                <a:ea typeface="NanumBarunGothic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0" dirty="0" smtClean="0">
                <a:solidFill>
                  <a:srgbClr val="FF0000"/>
                </a:solidFill>
                <a:latin typeface="NanumBarunGothic" charset="-127"/>
                <a:ea typeface="NanumBarunGothic" charset="-127"/>
                <a:cs typeface="Fira Code" pitchFamily="1" charset="0"/>
              </a:rPr>
              <a:t>continue</a:t>
            </a:r>
            <a:r>
              <a:rPr lang="ko-KR" altLang="en-US" sz="1600" kern="0" dirty="0" smtClean="0">
                <a:latin typeface="NanumBarunGothic" charset="-127"/>
                <a:ea typeface="NanumBarunGothic" charset="-127"/>
                <a:cs typeface="Fira Code" pitchFamily="1" charset="0"/>
              </a:rPr>
              <a:t>문은</a:t>
            </a:r>
            <a:r>
              <a:rPr lang="ko-KR" altLang="en-US" sz="1600" kern="0" dirty="0">
                <a:solidFill>
                  <a:srgbClr val="FF0000"/>
                </a:solidFill>
                <a:latin typeface="NanumBarunGothic" charset="-127"/>
                <a:ea typeface="NanumBarunGothic" charset="-127"/>
                <a:cs typeface="Fira Code" pitchFamily="1" charset="0"/>
              </a:rPr>
              <a:t> </a:t>
            </a:r>
            <a:r>
              <a:rPr lang="ko-KR" altLang="en-US" sz="1600" kern="0" dirty="0">
                <a:latin typeface="NanumBarunGothic" charset="-127"/>
                <a:ea typeface="NanumBarunGothic" charset="-127"/>
                <a:cs typeface="Fira Code" pitchFamily="1" charset="0"/>
              </a:rPr>
              <a:t>나오면 다음에 나오는 실행문들을 건너뛰고 반복문의 다음 단계를 </a:t>
            </a:r>
            <a:r>
              <a:rPr lang="ko-KR" altLang="en-US" sz="1600" kern="0" dirty="0" smtClean="0">
                <a:latin typeface="NanumBarunGothic" charset="-127"/>
                <a:ea typeface="NanumBarunGothic" charset="-127"/>
                <a:cs typeface="Fira Code" pitchFamily="1" charset="0"/>
              </a:rPr>
              <a:t>실행시킴</a:t>
            </a:r>
            <a:r>
              <a:rPr lang="en-US" altLang="ko-KR" sz="1600" kern="0" dirty="0" smtClean="0">
                <a:latin typeface="NanumBarunGothic" charset="-127"/>
                <a:ea typeface="NanumBarunGothic" charset="-127"/>
                <a:cs typeface="Fira Code" pitchFamily="1" charset="0"/>
              </a:rPr>
              <a:t>(</a:t>
            </a:r>
            <a:r>
              <a:rPr lang="ko-KR" altLang="en-US" sz="1600" kern="0" dirty="0" smtClean="0">
                <a:latin typeface="NanumBarunGothic" charset="-127"/>
                <a:ea typeface="NanumBarunGothic" charset="-127"/>
                <a:cs typeface="Fira Code" pitchFamily="1" charset="0"/>
              </a:rPr>
              <a:t>신규 루프 시작함</a:t>
            </a:r>
            <a:r>
              <a:rPr lang="en-US" altLang="ko-KR" sz="1600" kern="0" dirty="0" smtClean="0">
                <a:latin typeface="NanumBarunGothic" charset="-127"/>
                <a:ea typeface="NanumBarunGothic" charset="-127"/>
                <a:cs typeface="Fira Code" pitchFamily="1" charset="0"/>
              </a:rPr>
              <a:t>)</a:t>
            </a:r>
            <a:endParaRPr lang="en-US" sz="1600" b="0" dirty="0">
              <a:effectLst/>
              <a:latin typeface="NanumBarunGothic" charset="-127"/>
              <a:ea typeface="NanumBarunGothic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NanumBarunGothic" charset="-127"/>
              <a:ea typeface="NanumBarunGothic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8.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루프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724" y="5740781"/>
            <a:ext cx="2916425" cy="1733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364" name="Picture 4" descr="C break and continu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71" y="3775414"/>
            <a:ext cx="4001662" cy="25296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11234149" y="4981242"/>
            <a:ext cx="1144458" cy="110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368" name="Picture 8" descr="C++ continue Statement (With Examples)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931" y="3428999"/>
            <a:ext cx="2788160" cy="28760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17258" y="1682499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endParaRPr lang="en-US" altLang="ko-KR" sz="1600" b="1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lvl="1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/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80897" y="477873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8.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루프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954627"/>
              </p:ext>
            </p:extLst>
          </p:nvPr>
        </p:nvGraphicFramePr>
        <p:xfrm>
          <a:off x="2209165" y="2171065"/>
          <a:ext cx="8898890" cy="414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445"/>
                <a:gridCol w="4449445"/>
              </a:tblGrid>
              <a:tr h="3702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Break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Continue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1265">
                <a:tc>
                  <a:txBody>
                    <a:bodyPr/>
                    <a:lstStyle/>
                    <a:p>
                      <a:pPr lvl="1"/>
                      <a:r>
                        <a:rPr 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//</a:t>
                      </a:r>
                      <a:r>
                        <a:rPr lang="en-US" altLang="ko-KR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으로 나누어 떨어지는 숫자를 출력함</a:t>
                      </a:r>
                      <a:endParaRPr lang="en-US" sz="16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pPr lvl="1"/>
                      <a:r>
                        <a:rPr lang="en-US" sz="1600" b="0" dirty="0">
                          <a:solidFill>
                            <a:srgbClr val="C586C0"/>
                          </a:solidFill>
                          <a:effectLst/>
                          <a:latin typeface="Fira Code" pitchFamily="1" charset="0"/>
                        </a:rPr>
                        <a:t>for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(</a:t>
                      </a:r>
                      <a:r>
                        <a:rPr lang="en-US" sz="16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= </a:t>
                      </a:r>
                      <a:r>
                        <a:rPr lang="en-US" sz="16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10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; </a:t>
                      </a:r>
                      <a:r>
                        <a:rPr lang="en-US" sz="1600" b="0" dirty="0" err="1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&lt;= </a:t>
                      </a:r>
                      <a:r>
                        <a:rPr lang="en-US" sz="16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20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; </a:t>
                      </a:r>
                      <a:r>
                        <a:rPr lang="en-US" sz="1600" b="0" dirty="0" err="1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++ )</a:t>
                      </a:r>
                    </a:p>
                    <a:p>
                      <a:pPr lvl="1"/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{</a:t>
                      </a:r>
                    </a:p>
                    <a:p>
                      <a:pPr lvl="1"/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    </a:t>
                      </a:r>
                      <a:r>
                        <a:rPr lang="en-US" sz="1600" b="0" dirty="0">
                          <a:solidFill>
                            <a:srgbClr val="C586C0"/>
                          </a:solidFill>
                          <a:effectLst/>
                          <a:latin typeface="Fira Code" pitchFamily="1" charset="0"/>
                        </a:rPr>
                        <a:t>if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(</a:t>
                      </a:r>
                      <a:r>
                        <a:rPr lang="en-US" sz="1600" b="0" dirty="0" err="1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% </a:t>
                      </a:r>
                      <a:r>
                        <a:rPr lang="en-US" sz="16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3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!= </a:t>
                      </a:r>
                      <a:r>
                        <a:rPr lang="en-US" sz="16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0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)</a:t>
                      </a:r>
                    </a:p>
                    <a:p>
                      <a:pPr lvl="1"/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        </a:t>
                      </a:r>
                      <a:r>
                        <a:rPr lang="en-US" sz="1600" b="0" dirty="0">
                          <a:solidFill>
                            <a:srgbClr val="C586C0"/>
                          </a:solidFill>
                          <a:effectLst/>
                          <a:latin typeface="Fira Code" pitchFamily="1" charset="0"/>
                        </a:rPr>
                        <a:t>continue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;  </a:t>
                      </a:r>
                      <a:r>
                        <a:rPr lang="en-US" sz="16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// </a:t>
                      </a:r>
                      <a:r>
                        <a:rPr lang="ko-KR" alt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다음의 루프가 바로 실행됨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    </a:t>
                      </a:r>
                      <a:r>
                        <a:rPr lang="en-US" sz="1600" b="0" dirty="0" err="1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</a:rPr>
                        <a:t>cout</a:t>
                      </a:r>
                      <a:r>
                        <a:rPr lang="en-US" sz="1600" b="0" dirty="0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</a:rPr>
                        <a:t> &lt;&lt; </a:t>
                      </a:r>
                      <a:r>
                        <a:rPr lang="en-US" sz="1600" b="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</a:rPr>
                        <a:t>"</a:t>
                      </a:r>
                      <a:r>
                        <a:rPr lang="en-US" sz="1600" b="0" dirty="0" err="1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ko-KR" altLang="en-US" sz="1600" b="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</a:rPr>
                        <a:t>숫자</a:t>
                      </a:r>
                      <a:r>
                        <a:rPr lang="en-US" sz="1600" b="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</a:rPr>
                        <a:t>= "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+ </a:t>
                      </a:r>
                      <a:r>
                        <a:rPr lang="en-US" sz="1600" b="0" dirty="0" err="1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;</a:t>
                      </a:r>
                    </a:p>
                    <a:p>
                      <a:pPr lvl="1"/>
                      <a:r>
                        <a:rPr lang="en-US" sz="16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} </a:t>
                      </a:r>
                    </a:p>
                    <a:p>
                      <a:pPr lvl="1"/>
                      <a:r>
                        <a:rPr 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// </a:t>
                      </a:r>
                      <a:r>
                        <a:rPr lang="en-US" sz="1600" b="0" dirty="0" err="1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ko-KR" alt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숫자</a:t>
                      </a:r>
                      <a:r>
                        <a:rPr 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= 12</a:t>
                      </a:r>
                      <a:endParaRPr lang="en-US" sz="16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pPr lvl="1"/>
                      <a:r>
                        <a:rPr lang="en-US" sz="16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// </a:t>
                      </a:r>
                      <a:r>
                        <a:rPr lang="en-US" sz="1600" b="0" dirty="0" err="1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ko-KR" alt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숫자</a:t>
                      </a:r>
                      <a:r>
                        <a:rPr 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= 15</a:t>
                      </a:r>
                      <a:endParaRPr lang="en-US" sz="16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pPr lvl="1"/>
                      <a:r>
                        <a:rPr lang="en-US" sz="16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// </a:t>
                      </a:r>
                      <a:r>
                        <a:rPr lang="en-US" sz="1600" b="0" dirty="0" err="1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ko-KR" alt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숫자</a:t>
                      </a:r>
                      <a:r>
                        <a:rPr lang="en-US" sz="16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= 18</a:t>
                      </a:r>
                      <a:endParaRPr lang="en-US" sz="16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int</a:t>
                      </a:r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= </a:t>
                      </a:r>
                      <a:r>
                        <a:rPr lang="en-US" sz="18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0</a:t>
                      </a:r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;</a:t>
                      </a:r>
                    </a:p>
                    <a:p>
                      <a:r>
                        <a:rPr lang="en-US" sz="1800" b="0" dirty="0">
                          <a:solidFill>
                            <a:srgbClr val="C586C0"/>
                          </a:solidFill>
                          <a:effectLst/>
                          <a:latin typeface="Fira Code" pitchFamily="1" charset="0"/>
                        </a:rPr>
                        <a:t>while</a:t>
                      </a:r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(</a:t>
                      </a:r>
                      <a:r>
                        <a:rPr lang="en-US" sz="1800" b="0" dirty="0">
                          <a:solidFill>
                            <a:srgbClr val="569CD6"/>
                          </a:solidFill>
                          <a:effectLst/>
                          <a:latin typeface="Fira Code" pitchFamily="1" charset="0"/>
                        </a:rPr>
                        <a:t>true</a:t>
                      </a:r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)</a:t>
                      </a:r>
                    </a:p>
                    <a:p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{</a:t>
                      </a:r>
                    </a:p>
                    <a:p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    </a:t>
                      </a:r>
                      <a:r>
                        <a:rPr lang="en-US" sz="1800" dirty="0" err="1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cout</a:t>
                      </a:r>
                      <a:r>
                        <a:rPr lang="en-US" sz="1800" dirty="0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 &lt;&lt; </a:t>
                      </a:r>
                      <a:r>
                        <a:rPr lang="en-US" sz="180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"</a:t>
                      </a:r>
                      <a:r>
                        <a:rPr lang="en-US" sz="1800" dirty="0" err="1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i</a:t>
                      </a:r>
                      <a:r>
                        <a:rPr lang="ko-KR" altLang="en-US" sz="180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숫자</a:t>
                      </a:r>
                      <a:r>
                        <a:rPr lang="en-US" sz="1800" dirty="0" smtClean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CE9178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= "</a:t>
                      </a:r>
                      <a:r>
                        <a:rPr lang="en-US" sz="180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 + </a:t>
                      </a:r>
                      <a:r>
                        <a:rPr lang="en-US" sz="1800" dirty="0" err="1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i</a:t>
                      </a:r>
                      <a:r>
                        <a:rPr lang="en-US" sz="180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  <a:sym typeface="+mn-ea"/>
                        </a:rPr>
                        <a:t>;</a:t>
                      </a:r>
                    </a:p>
                    <a:p>
                      <a:r>
                        <a:rPr lang="en-US" sz="1800" b="0" dirty="0" err="1">
                          <a:solidFill>
                            <a:srgbClr val="4EC9B0"/>
                          </a:solidFill>
                          <a:effectLst/>
                          <a:latin typeface="Fira Code" pitchFamily="1" charset="0"/>
                        </a:rPr>
                        <a:t>    i++;</a:t>
                      </a:r>
                      <a:endParaRPr lang="en-US" sz="18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    </a:t>
                      </a:r>
                      <a:r>
                        <a:rPr lang="en-US" sz="1800" b="0" dirty="0">
                          <a:solidFill>
                            <a:srgbClr val="C586C0"/>
                          </a:solidFill>
                          <a:effectLst/>
                          <a:latin typeface="Fira Code" pitchFamily="1" charset="0"/>
                        </a:rPr>
                        <a:t>if</a:t>
                      </a:r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(</a:t>
                      </a:r>
                      <a:r>
                        <a:rPr lang="en-US" sz="1800" b="0" dirty="0" err="1">
                          <a:solidFill>
                            <a:srgbClr val="9CDCFE"/>
                          </a:solidFill>
                          <a:effectLst/>
                          <a:latin typeface="Fira Code" pitchFamily="1" charset="0"/>
                        </a:rPr>
                        <a:t>i</a:t>
                      </a:r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 == </a:t>
                      </a:r>
                      <a:r>
                        <a:rPr lang="en-US" sz="1800" b="0" dirty="0">
                          <a:solidFill>
                            <a:srgbClr val="B5CEA8"/>
                          </a:solidFill>
                          <a:effectLst/>
                          <a:latin typeface="Fira Code" pitchFamily="1" charset="0"/>
                        </a:rPr>
                        <a:t>10</a:t>
                      </a:r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)</a:t>
                      </a:r>
                    </a:p>
                    <a:p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        </a:t>
                      </a:r>
                      <a:r>
                        <a:rPr lang="en-US" sz="1800" b="0" dirty="0">
                          <a:solidFill>
                            <a:srgbClr val="C586C0"/>
                          </a:solidFill>
                          <a:effectLst/>
                          <a:latin typeface="Fira Code" pitchFamily="1" charset="0"/>
                        </a:rPr>
                        <a:t>break</a:t>
                      </a:r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;  </a:t>
                      </a:r>
                      <a:r>
                        <a:rPr lang="en-US" sz="18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// </a:t>
                      </a:r>
                      <a:r>
                        <a:rPr lang="ko-KR" altLang="en-US" sz="1800" b="0" dirty="0" smtClean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루프 탈출</a:t>
                      </a:r>
                      <a:endParaRPr lang="en-US" sz="18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D4D4D4"/>
                          </a:solidFill>
                          <a:effectLst/>
                          <a:latin typeface="Fira Code" pitchFamily="1" charset="0"/>
                        </a:rPr>
                        <a:t>} </a:t>
                      </a:r>
                    </a:p>
                    <a:p>
                      <a:r>
                        <a:rPr lang="en-US" sz="1800" b="0" dirty="0">
                          <a:solidFill>
                            <a:srgbClr val="6A9955"/>
                          </a:solidFill>
                          <a:effectLst/>
                          <a:latin typeface="Fira Code" pitchFamily="1" charset="0"/>
                        </a:rPr>
                        <a:t>// 0 1 2 3 4 5 6 7 8 9 10</a:t>
                      </a:r>
                      <a:endParaRPr lang="en-US" sz="1800" b="0" dirty="0">
                        <a:solidFill>
                          <a:srgbClr val="D4D4D4"/>
                        </a:solidFill>
                        <a:effectLst/>
                        <a:latin typeface="Fira Code" pitchFamily="1" charset="0"/>
                      </a:endParaRP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972" y="3001168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9. </a:t>
            </a: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배열</a:t>
            </a: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(array)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4292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++</a:t>
            </a:r>
            <a:r>
              <a:rPr lang="ko-KR" alt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배열 및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배열 신고 방법</a:t>
            </a:r>
            <a:endParaRPr lang="en-US" altLang="ko-KR" sz="1600" b="1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배열은 동일한 유형의 데이터 집합을 저장하는 데이터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구조이며 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으로부터 시작함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구문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 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</a:rPr>
              <a:t>데이터 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유형 배열</a:t>
            </a:r>
            <a:r>
              <a:rPr lang="en-US" altLang="ko-KR" sz="1600" dirty="0" smtClean="0">
                <a:solidFill>
                  <a:srgbClr val="9CDCFE"/>
                </a:solidFill>
                <a:latin typeface="Fira Code" pitchFamily="1" charset="0"/>
              </a:rPr>
              <a:t>_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명</a:t>
            </a:r>
            <a:r>
              <a:rPr lang="en-US" sz="1600" dirty="0" smtClean="0">
                <a:solidFill>
                  <a:srgbClr val="D4D4D4"/>
                </a:solidFill>
                <a:effectLst/>
                <a:latin typeface="Fira Code" pitchFamily="1" charset="0"/>
                <a:sym typeface="+mn-ea"/>
              </a:rPr>
              <a:t>[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  <a:sym typeface="+mn-ea"/>
              </a:rPr>
              <a:t>배열</a:t>
            </a:r>
            <a:r>
              <a:rPr lang="en-US" altLang="ko-KR" sz="1600" dirty="0" smtClean="0">
                <a:solidFill>
                  <a:srgbClr val="9CDCFE"/>
                </a:solidFill>
                <a:latin typeface="Fira Code" pitchFamily="1" charset="0"/>
                <a:sym typeface="+mn-ea"/>
              </a:rPr>
              <a:t>_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  <a:sym typeface="+mn-ea"/>
              </a:rPr>
              <a:t>길이</a:t>
            </a:r>
            <a:r>
              <a:rPr lang="en-US" sz="1600" dirty="0" smtClean="0">
                <a:solidFill>
                  <a:srgbClr val="D4D4D4"/>
                </a:solidFill>
                <a:effectLst/>
                <a:latin typeface="Fira Code" pitchFamily="1" charset="0"/>
                <a:sym typeface="+mn-ea"/>
              </a:rPr>
              <a:t>]{</a:t>
            </a:r>
            <a:r>
              <a:rPr lang="ko-KR" altLang="en-US" sz="1600" dirty="0" smtClean="0">
                <a:solidFill>
                  <a:srgbClr val="D4D4D4"/>
                </a:solidFill>
                <a:effectLst/>
                <a:latin typeface="Fira Code" pitchFamily="1" charset="0"/>
                <a:sym typeface="+mn-ea"/>
              </a:rPr>
              <a:t>요</a:t>
            </a:r>
            <a:r>
              <a:rPr lang="ko-KR" altLang="en-US" sz="1600" dirty="0" smtClean="0">
                <a:solidFill>
                  <a:srgbClr val="D4D4D4"/>
                </a:solidFill>
                <a:latin typeface="Fira Code" pitchFamily="1" charset="0"/>
                <a:sym typeface="+mn-ea"/>
              </a:rPr>
              <a:t>소</a:t>
            </a:r>
            <a:r>
              <a:rPr lang="en-US" altLang="ko-KR" sz="1600" dirty="0" smtClean="0">
                <a:solidFill>
                  <a:srgbClr val="D4D4D4"/>
                </a:solidFill>
                <a:latin typeface="Fira Code" pitchFamily="1" charset="0"/>
                <a:sym typeface="+mn-ea"/>
              </a:rPr>
              <a:t>_</a:t>
            </a:r>
            <a:r>
              <a:rPr lang="ko-KR" altLang="en-US" sz="1600" dirty="0" smtClean="0">
                <a:solidFill>
                  <a:srgbClr val="D4D4D4"/>
                </a:solidFill>
                <a:latin typeface="Fira Code" pitchFamily="1" charset="0"/>
                <a:sym typeface="+mn-ea"/>
              </a:rPr>
              <a:t>값</a:t>
            </a:r>
            <a:r>
              <a:rPr lang="en-US" sz="1600" dirty="0" smtClean="0">
                <a:solidFill>
                  <a:srgbClr val="D4D4D4"/>
                </a:solidFill>
                <a:effectLst/>
                <a:latin typeface="Fira Code" pitchFamily="1" charset="0"/>
                <a:sym typeface="+mn-ea"/>
              </a:rPr>
              <a:t>}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</a:p>
          <a:p>
            <a:pPr lvl="4">
              <a:lnSpc>
                <a:spcPct val="150000"/>
              </a:lnSpc>
            </a:pP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388" y="500222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9.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배열</a:t>
            </a:r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(array)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724" y="5740781"/>
            <a:ext cx="2916425" cy="1733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34149" y="4981242"/>
            <a:ext cx="1144458" cy="110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386" name="Picture 2" descr="C# | Arrays - GeeksforGeek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512" y="3323808"/>
            <a:ext cx="5553942" cy="260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923068" y="15082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544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b="1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배열을 초기화하고 값을 </a:t>
            </a:r>
            <a:r>
              <a:rPr lang="ko-KR" altLang="en-US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할당하지 않음</a:t>
            </a:r>
            <a:r>
              <a:rPr lang="en-US" altLang="ko-KR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0" kern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     </a:t>
            </a:r>
            <a:r>
              <a:rPr lang="en-US" sz="1800" b="0" dirty="0">
                <a:solidFill>
                  <a:srgbClr val="569CD6"/>
                </a:solidFill>
                <a:effectLst/>
                <a:latin typeface="Fira Code" pitchFamily="1" charset="0"/>
              </a:rPr>
              <a:t>string</a:t>
            </a:r>
            <a:r>
              <a:rPr lang="en-US" sz="18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Fira Code" pitchFamily="1" charset="0"/>
              </a:rPr>
              <a:t>phone[5]</a:t>
            </a:r>
            <a:r>
              <a:rPr lang="en-US" sz="1800" b="0" dirty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  <a:endParaRPr lang="en-US" altLang="ko-KR" sz="18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배열을 초기화하고 값을 </a:t>
            </a:r>
            <a:r>
              <a:rPr lang="ko-KR" altLang="en-US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할당함</a:t>
            </a:r>
            <a:r>
              <a:rPr lang="en-US" altLang="ko-KR" sz="18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endParaRPr lang="en-US" altLang="ko-KR" sz="18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600" kern="0" dirty="0" smtClean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String </a:t>
            </a:r>
            <a:r>
              <a:rPr lang="ko-KR" altLang="en-US" sz="1600" kern="0" dirty="0" smtClean="0">
                <a:solidFill>
                  <a:schemeClr val="accent1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배열</a:t>
            </a:r>
            <a:r>
              <a:rPr lang="en-US" altLang="ko-KR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0" kern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    </a:t>
            </a:r>
            <a:r>
              <a:rPr lang="en-US" sz="1800" b="0" dirty="0">
                <a:solidFill>
                  <a:srgbClr val="569CD6"/>
                </a:solidFill>
                <a:effectLst/>
                <a:latin typeface="Fira Code" pitchFamily="1" charset="0"/>
              </a:rPr>
              <a:t>string</a:t>
            </a:r>
            <a:r>
              <a:rPr lang="en-US" sz="18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Fira Code" pitchFamily="1" charset="0"/>
              </a:rPr>
              <a:t>phone</a:t>
            </a:r>
            <a:r>
              <a:rPr lang="en-US" sz="1800" b="0" dirty="0">
                <a:solidFill>
                  <a:srgbClr val="D4D4D4"/>
                </a:solidFill>
                <a:effectLst/>
                <a:latin typeface="Fira Code" pitchFamily="1" charset="0"/>
              </a:rPr>
              <a:t>[</a:t>
            </a:r>
            <a:r>
              <a:rPr lang="en-US" sz="1800" b="0" dirty="0">
                <a:solidFill>
                  <a:srgbClr val="B5CEA8"/>
                </a:solidFill>
                <a:effectLst/>
                <a:latin typeface="Fira Code" pitchFamily="1" charset="0"/>
              </a:rPr>
              <a:t>3</a:t>
            </a:r>
            <a:r>
              <a:rPr lang="en-US" sz="1800" b="0" dirty="0">
                <a:solidFill>
                  <a:srgbClr val="D4D4D4"/>
                </a:solidFill>
                <a:effectLst/>
                <a:latin typeface="Fira Code" pitchFamily="1" charset="0"/>
              </a:rPr>
              <a:t>] {</a:t>
            </a:r>
            <a:r>
              <a:rPr lang="en-US" sz="1800" b="0" dirty="0">
                <a:solidFill>
                  <a:srgbClr val="CE9178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Fira Code" pitchFamily="1" charset="0"/>
              </a:rPr>
              <a:t>Iphone</a:t>
            </a:r>
            <a:r>
              <a:rPr lang="en-US" sz="1800" b="0" dirty="0">
                <a:solidFill>
                  <a:srgbClr val="CE9178"/>
                </a:solidFill>
                <a:effectLst/>
                <a:latin typeface="Fira Code" pitchFamily="1" charset="0"/>
              </a:rPr>
              <a:t>"</a:t>
            </a:r>
            <a:r>
              <a:rPr lang="en-US" sz="1800" b="0" dirty="0">
                <a:solidFill>
                  <a:srgbClr val="D4D4D4"/>
                </a:solidFill>
                <a:effectLst/>
                <a:latin typeface="Fira Code" pitchFamily="1" charset="0"/>
              </a:rPr>
              <a:t>, </a:t>
            </a:r>
            <a:r>
              <a:rPr lang="en-US" sz="1800" b="0" dirty="0">
                <a:solidFill>
                  <a:srgbClr val="CE9178"/>
                </a:solidFill>
                <a:effectLst/>
                <a:latin typeface="Fira Code" pitchFamily="1" charset="0"/>
              </a:rPr>
              <a:t>"Samsung"</a:t>
            </a:r>
            <a:r>
              <a:rPr lang="en-US" sz="1800" b="0" dirty="0">
                <a:solidFill>
                  <a:srgbClr val="D4D4D4"/>
                </a:solidFill>
                <a:effectLst/>
                <a:latin typeface="Fira Code" pitchFamily="1" charset="0"/>
              </a:rPr>
              <a:t>, </a:t>
            </a:r>
            <a:r>
              <a:rPr lang="en-US" sz="1800" b="0" dirty="0">
                <a:solidFill>
                  <a:srgbClr val="CE9178"/>
                </a:solidFill>
                <a:effectLst/>
                <a:latin typeface="Fira Code" pitchFamily="1" charset="0"/>
              </a:rPr>
              <a:t>"Xiaomi"</a:t>
            </a:r>
            <a:r>
              <a:rPr lang="en-US" sz="1800" b="0" dirty="0">
                <a:solidFill>
                  <a:srgbClr val="D4D4D4"/>
                </a:solidFill>
                <a:effectLst/>
                <a:latin typeface="Fira Code" pitchFamily="1" charset="0"/>
              </a:rPr>
              <a:t>};</a:t>
            </a: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600" kern="0" dirty="0" err="1" smtClean="0">
                <a:solidFill>
                  <a:schemeClr val="accent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Int</a:t>
            </a:r>
            <a:r>
              <a:rPr lang="en-US" altLang="ko-KR" sz="1600" kern="0" dirty="0" smtClean="0">
                <a:solidFill>
                  <a:schemeClr val="accent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  <a:r>
              <a:rPr lang="ko-KR" altLang="en-US" sz="1600" kern="0" dirty="0" smtClean="0">
                <a:solidFill>
                  <a:schemeClr val="accent2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배열</a:t>
            </a:r>
            <a:r>
              <a:rPr lang="en-US" altLang="ko-KR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Fira Code" pitchFamily="1" charset="0"/>
              </a:rPr>
              <a:t>  int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Fira Code" pitchFamily="1" charset="0"/>
              </a:rPr>
              <a:t>studentId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Fira Code" pitchFamily="1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] {</a:t>
            </a:r>
            <a:r>
              <a:rPr lang="en-US" b="0" dirty="0">
                <a:solidFill>
                  <a:srgbClr val="B5CEA8"/>
                </a:solidFill>
                <a:effectLst/>
                <a:latin typeface="Fira Code" pitchFamily="1" charset="0"/>
              </a:rPr>
              <a:t>9110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Fira Code" pitchFamily="1" charset="0"/>
              </a:rPr>
              <a:t>2993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Fira Code" pitchFamily="1" charset="0"/>
              </a:rPr>
              <a:t>2441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};</a:t>
            </a: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600" kern="0" dirty="0" smtClean="0">
                <a:solidFill>
                  <a:schemeClr val="accent6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Double </a:t>
            </a:r>
            <a:r>
              <a:rPr lang="ko-KR" altLang="en-US" sz="1600" kern="0" dirty="0" smtClean="0">
                <a:solidFill>
                  <a:schemeClr val="accent6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배열</a:t>
            </a:r>
            <a:r>
              <a:rPr lang="en-US" altLang="ko-KR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Fira Code" pitchFamily="1" charset="0"/>
              </a:rPr>
              <a:t>  double </a:t>
            </a:r>
            <a:r>
              <a:rPr lang="en-US" b="0" dirty="0" err="1">
                <a:solidFill>
                  <a:srgbClr val="9CDCFE"/>
                </a:solidFill>
                <a:effectLst/>
                <a:latin typeface="Fira Code" pitchFamily="1" charset="0"/>
              </a:rPr>
              <a:t>averagePoint</a:t>
            </a:r>
            <a:r>
              <a:rPr lang="en-US" dirty="0">
                <a:solidFill>
                  <a:srgbClr val="D4D4D4"/>
                </a:solidFill>
                <a:effectLst/>
                <a:latin typeface="Fira Code" pitchFamily="1" charset="0"/>
                <a:sym typeface="+mn-ea"/>
              </a:rPr>
              <a:t>[</a:t>
            </a:r>
            <a:r>
              <a:rPr lang="en-US" dirty="0">
                <a:solidFill>
                  <a:srgbClr val="B5CEA8"/>
                </a:solidFill>
                <a:effectLst/>
                <a:latin typeface="Fira Code" pitchFamily="1" charset="0"/>
                <a:sym typeface="+mn-ea"/>
              </a:rPr>
              <a:t>3</a:t>
            </a:r>
            <a:r>
              <a:rPr lang="en-US" dirty="0">
                <a:solidFill>
                  <a:srgbClr val="D4D4D4"/>
                </a:solidFill>
                <a:effectLst/>
                <a:latin typeface="Fira Code" pitchFamily="1" charset="0"/>
                <a:sym typeface="+mn-ea"/>
              </a:rPr>
              <a:t>]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{</a:t>
            </a:r>
            <a:r>
              <a:rPr lang="en-US" b="0" dirty="0">
                <a:solidFill>
                  <a:srgbClr val="B5CEA8"/>
                </a:solidFill>
                <a:effectLst/>
                <a:latin typeface="Fira Code" pitchFamily="1" charset="0"/>
              </a:rPr>
              <a:t>9.2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Fira Code" pitchFamily="1" charset="0"/>
              </a:rPr>
              <a:t>8.6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Fira Code" pitchFamily="1" charset="0"/>
              </a:rPr>
              <a:t>4.6</a:t>
            </a: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};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8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8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9.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배열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(array)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배열의 요소 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액세스</a:t>
            </a:r>
            <a:endParaRPr lang="en-US" altLang="ko-KR" b="1" kern="0" dirty="0" smtClean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배열의 위치</a:t>
            </a: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인덱스</a:t>
            </a:r>
            <a:r>
              <a:rPr lang="en-US" altLang="ko-KR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통해 배열 요소를 접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근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할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수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</a:t>
            </a:r>
            <a:r>
              <a:rPr lang="ko-KR" altLang="en-US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문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 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배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</a:rPr>
              <a:t>열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-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변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</a:rPr>
              <a:t>수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[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인덱스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]. </a:t>
            </a:r>
            <a:r>
              <a:rPr lang="ko-KR" altLang="en-US" sz="1600" b="0" dirty="0" smtClean="0">
                <a:effectLst/>
                <a:latin typeface="Fira Code" pitchFamily="1" charset="0"/>
              </a:rPr>
              <a:t>그</a:t>
            </a:r>
            <a:r>
              <a:rPr lang="ko-KR" alt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ko-KR" altLang="en-US" sz="1600" b="0" dirty="0" smtClean="0">
                <a:effectLst/>
                <a:latin typeface="Fira Code" pitchFamily="1" charset="0"/>
              </a:rPr>
              <a:t>중에</a:t>
            </a:r>
            <a:r>
              <a:rPr lang="en-US" sz="1600" b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[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</a:rPr>
              <a:t>인덱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</a:rPr>
              <a:t>스</a:t>
            </a:r>
            <a:r>
              <a:rPr lang="en-US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]</a:t>
            </a:r>
            <a:r>
              <a:rPr lang="ko-KR" altLang="en-US" sz="1600" b="0" dirty="0" smtClean="0">
                <a:effectLst/>
                <a:latin typeface="Fira Code" pitchFamily="1" charset="0"/>
              </a:rPr>
              <a:t>는 배열의 요소에 대한 순위임</a:t>
            </a:r>
            <a:r>
              <a:rPr lang="en-US" altLang="ko-KR" sz="1600" b="0" dirty="0" smtClean="0">
                <a:effectLst/>
                <a:latin typeface="Fira Code" pitchFamily="1" charset="0"/>
              </a:rPr>
              <a:t>. </a:t>
            </a:r>
            <a:r>
              <a:rPr lang="ko-KR" altLang="en-US" sz="1600" b="0" dirty="0" smtClean="0">
                <a:effectLst/>
                <a:latin typeface="Fira Code" pitchFamily="1" charset="0"/>
              </a:rPr>
              <a:t>요소 인덱스는 </a:t>
            </a:r>
            <a:r>
              <a:rPr lang="en-US" altLang="ko-KR" sz="1600" b="0" dirty="0" smtClean="0">
                <a:effectLst/>
                <a:latin typeface="Fira Code" pitchFamily="1" charset="0"/>
              </a:rPr>
              <a:t>0</a:t>
            </a:r>
            <a:r>
              <a:rPr lang="ko-KR" altLang="en-US" sz="1600" b="0" dirty="0" smtClean="0">
                <a:effectLst/>
                <a:latin typeface="Fira Code" pitchFamily="1" charset="0"/>
              </a:rPr>
              <a:t>으로부터 시작함</a:t>
            </a:r>
            <a:r>
              <a:rPr lang="en-US" altLang="ko-KR" sz="1600" b="0" dirty="0" smtClean="0">
                <a:effectLst/>
                <a:latin typeface="Fira Code" pitchFamily="1" charset="0"/>
              </a:rPr>
              <a:t>.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  <a:endParaRPr lang="en-US" b="0" dirty="0">
              <a:solidFill>
                <a:srgbClr val="569CD6"/>
              </a:solidFill>
              <a:effectLst/>
              <a:latin typeface="Fira Code" pitchFamily="1" charset="0"/>
            </a:endParaRPr>
          </a:p>
          <a:p>
            <a:pPr lvl="4" algn="just">
              <a:lnSpc>
                <a:spcPct val="150000"/>
              </a:lnSpc>
            </a:pP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388" y="500222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9.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배열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(array)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724" y="5740781"/>
            <a:ext cx="2916425" cy="1733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34149" y="4981242"/>
            <a:ext cx="1144458" cy="110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386" name="Picture 2" descr="C# | Arrays - GeeksforGeek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585" y="3262357"/>
            <a:ext cx="5553942" cy="241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923068" y="15082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3610" y="166301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6277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b="1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Output :   </a:t>
            </a:r>
            <a:r>
              <a:rPr lang="en-US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// Iphone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		// Samsung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6A9955"/>
                </a:solidFill>
                <a:effectLst/>
                <a:latin typeface="Fira Code" pitchFamily="1" charset="0"/>
                <a:sym typeface="+mn-ea"/>
              </a:rPr>
              <a:t>		// Xiaomi</a:t>
            </a:r>
          </a:p>
          <a:p>
            <a:pPr>
              <a:lnSpc>
                <a:spcPct val="150000"/>
              </a:lnSpc>
            </a:pPr>
            <a:r>
              <a:rPr lang="en-US" altLang="ko-KR" b="1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		 </a:t>
            </a: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sz="18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8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9.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배열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(array)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029460" y="2279650"/>
            <a:ext cx="9196705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Tx/>
              <a:buNone/>
            </a:pP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배열 길이</a:t>
            </a: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  <a:r>
              <a:rPr lang="en-US" sz="1600" dirty="0" err="1" smtClean="0">
                <a:solidFill>
                  <a:srgbClr val="569CD6"/>
                </a:solidFill>
                <a:effectLst/>
                <a:latin typeface="Fira Code" pitchFamily="1" charset="0"/>
                <a:sym typeface="+mn-ea"/>
              </a:rPr>
              <a:t>int</a:t>
            </a:r>
            <a:r>
              <a:rPr lang="en-US" sz="1600" dirty="0" smtClean="0">
                <a:solidFill>
                  <a:srgbClr val="D4D4D4"/>
                </a:solidFill>
                <a:effectLst/>
                <a:latin typeface="Fira Code" pitchFamily="1" charset="0"/>
                <a:sym typeface="+mn-ea"/>
              </a:rPr>
              <a:t> 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  <a:sym typeface="+mn-ea"/>
              </a:rPr>
              <a:t>배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  <a:sym typeface="+mn-ea"/>
              </a:rPr>
              <a:t>열</a:t>
            </a:r>
            <a:r>
              <a:rPr lang="en-US" sz="1600" dirty="0" smtClean="0">
                <a:solidFill>
                  <a:srgbClr val="9CDCFE"/>
                </a:solidFill>
                <a:effectLst/>
                <a:latin typeface="Fira Code" pitchFamily="1" charset="0"/>
                <a:sym typeface="+mn-ea"/>
              </a:rPr>
              <a:t>_</a:t>
            </a:r>
            <a:r>
              <a:rPr lang="ko-KR" altLang="en-US" sz="1600" dirty="0" smtClean="0">
                <a:solidFill>
                  <a:srgbClr val="9CDCFE"/>
                </a:solidFill>
                <a:effectLst/>
                <a:latin typeface="Fira Code" pitchFamily="1" charset="0"/>
                <a:sym typeface="+mn-ea"/>
              </a:rPr>
              <a:t>길이</a:t>
            </a:r>
            <a:r>
              <a:rPr lang="en-US" sz="1600" dirty="0" smtClean="0">
                <a:solidFill>
                  <a:srgbClr val="9CDCFE"/>
                </a:solidFill>
                <a:effectLst/>
                <a:latin typeface="Fira Code" pitchFamily="1" charset="0"/>
                <a:sym typeface="+mn-ea"/>
              </a:rPr>
              <a:t> </a:t>
            </a:r>
            <a:r>
              <a:rPr lang="en-US" sz="1600" dirty="0">
                <a:solidFill>
                  <a:schemeClr val="tx1"/>
                </a:solidFill>
                <a:effectLst/>
                <a:latin typeface="Fira Code" pitchFamily="1" charset="0"/>
                <a:sym typeface="+mn-ea"/>
              </a:rPr>
              <a:t>=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ira Code" pitchFamily="1" charset="0"/>
                <a:sym typeface="+mn-ea"/>
              </a:rPr>
              <a:t>sizeof</a:t>
            </a:r>
            <a:r>
              <a:rPr lang="en-US" sz="1600" dirty="0" smtClean="0">
                <a:solidFill>
                  <a:schemeClr val="tx1"/>
                </a:solidFill>
                <a:effectLst/>
                <a:latin typeface="Fira Code" pitchFamily="1" charset="0"/>
                <a:sym typeface="+mn-ea"/>
              </a:rPr>
              <a:t>(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  <a:sym typeface="+mn-ea"/>
              </a:rPr>
              <a:t>배열</a:t>
            </a:r>
            <a:r>
              <a:rPr lang="en-US" sz="1600" dirty="0" smtClean="0">
                <a:solidFill>
                  <a:srgbClr val="9CDCFE"/>
                </a:solidFill>
                <a:effectLst/>
                <a:latin typeface="Fira Code" pitchFamily="1" charset="0"/>
                <a:sym typeface="+mn-ea"/>
              </a:rPr>
              <a:t>_</a:t>
            </a:r>
            <a:r>
              <a:rPr lang="ko-KR" altLang="en-US" sz="1600" dirty="0" smtClean="0">
                <a:solidFill>
                  <a:srgbClr val="9CDCFE"/>
                </a:solidFill>
                <a:effectLst/>
                <a:latin typeface="Fira Code" pitchFamily="1" charset="0"/>
                <a:sym typeface="+mn-ea"/>
              </a:rPr>
              <a:t>이름</a:t>
            </a:r>
            <a:r>
              <a:rPr lang="en-US" sz="1600" dirty="0" smtClean="0">
                <a:solidFill>
                  <a:schemeClr val="tx1"/>
                </a:solidFill>
                <a:effectLst/>
                <a:latin typeface="Fira Code" pitchFamily="1" charset="0"/>
                <a:sym typeface="+mn-ea"/>
              </a:rPr>
              <a:t>) </a:t>
            </a:r>
            <a:r>
              <a:rPr lang="en-US" sz="1600" dirty="0">
                <a:solidFill>
                  <a:schemeClr val="tx1"/>
                </a:solidFill>
                <a:effectLst/>
                <a:latin typeface="Fira Code" pitchFamily="1" charset="0"/>
                <a:sym typeface="+mn-ea"/>
              </a:rPr>
              <a:t>/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ira Code" pitchFamily="1" charset="0"/>
                <a:sym typeface="+mn-ea"/>
              </a:rPr>
              <a:t>sizeof</a:t>
            </a:r>
            <a:r>
              <a:rPr lang="en-US" sz="1600" dirty="0" smtClean="0">
                <a:solidFill>
                  <a:schemeClr val="tx1"/>
                </a:solidFill>
                <a:effectLst/>
                <a:latin typeface="Fira Code" pitchFamily="1" charset="0"/>
                <a:sym typeface="+mn-ea"/>
              </a:rPr>
              <a:t>(</a:t>
            </a:r>
            <a:r>
              <a:rPr lang="ko-KR" altLang="en-US" sz="1600" dirty="0" smtClean="0">
                <a:solidFill>
                  <a:srgbClr val="9CDCFE"/>
                </a:solidFill>
                <a:latin typeface="Fira Code" pitchFamily="1" charset="0"/>
                <a:sym typeface="+mn-ea"/>
              </a:rPr>
              <a:t>베</a:t>
            </a:r>
            <a:r>
              <a:rPr lang="ko-KR" altLang="en-US" sz="1600" dirty="0">
                <a:solidFill>
                  <a:srgbClr val="9CDCFE"/>
                </a:solidFill>
                <a:latin typeface="Fira Code" pitchFamily="1" charset="0"/>
                <a:sym typeface="+mn-ea"/>
              </a:rPr>
              <a:t>열</a:t>
            </a:r>
            <a:r>
              <a:rPr lang="en-US" sz="1600" dirty="0" smtClean="0">
                <a:solidFill>
                  <a:srgbClr val="9CDCFE"/>
                </a:solidFill>
                <a:effectLst/>
                <a:latin typeface="Fira Code" pitchFamily="1" charset="0"/>
                <a:sym typeface="+mn-ea"/>
              </a:rPr>
              <a:t>_</a:t>
            </a:r>
            <a:r>
              <a:rPr lang="ko-KR" altLang="en-US" sz="1600" dirty="0" smtClean="0">
                <a:solidFill>
                  <a:srgbClr val="9CDCFE"/>
                </a:solidFill>
                <a:effectLst/>
                <a:latin typeface="Fira Code" pitchFamily="1" charset="0"/>
                <a:sym typeface="+mn-ea"/>
              </a:rPr>
              <a:t>이름</a:t>
            </a:r>
            <a:r>
              <a:rPr lang="en-US" sz="1600" dirty="0" smtClean="0">
                <a:solidFill>
                  <a:srgbClr val="9CDCFE"/>
                </a:solidFill>
                <a:effectLst/>
                <a:latin typeface="Fira Code" pitchFamily="1" charset="0"/>
                <a:sym typeface="+mn-ea"/>
              </a:rPr>
              <a:t>[0</a:t>
            </a:r>
            <a:r>
              <a:rPr lang="en-US" sz="1600" dirty="0">
                <a:solidFill>
                  <a:srgbClr val="9CDCFE"/>
                </a:solidFill>
                <a:effectLst/>
                <a:latin typeface="Fira Code" pitchFamily="1" charset="0"/>
                <a:sym typeface="+mn-ea"/>
              </a:rPr>
              <a:t>]</a:t>
            </a:r>
            <a:r>
              <a:rPr lang="en-US" sz="1600" dirty="0">
                <a:solidFill>
                  <a:schemeClr val="tx1"/>
                </a:solidFill>
                <a:effectLst/>
                <a:latin typeface="Fira Code" pitchFamily="1" charset="0"/>
                <a:sym typeface="+mn-ea"/>
              </a:rPr>
              <a:t>); </a:t>
            </a:r>
            <a:endParaRPr lang="en-US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예</a:t>
            </a:r>
            <a:r>
              <a:rPr lang="en-US" sz="16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  <a:endParaRPr lang="en-US" b="0" dirty="0">
              <a:solidFill>
                <a:srgbClr val="569CD6"/>
              </a:solidFill>
              <a:effectLst/>
              <a:latin typeface="Fira Code" pitchFamily="1" charset="0"/>
            </a:endParaRPr>
          </a:p>
          <a:p>
            <a:pPr lvl="4">
              <a:lnSpc>
                <a:spcPct val="150000"/>
              </a:lnSpc>
            </a:pP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388" y="500222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9.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배열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(array)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724" y="5740781"/>
            <a:ext cx="2916425" cy="1733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34149" y="4981242"/>
            <a:ext cx="1144458" cy="110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23068" y="15082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223135" y="3101975"/>
            <a:ext cx="8234680" cy="20999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-6729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972" y="3001168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10. </a:t>
            </a: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방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식</a:t>
            </a: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함수</a:t>
            </a: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-6222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4880" y="1201634"/>
            <a:ext cx="9534280" cy="712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방</a:t>
            </a:r>
            <a:r>
              <a:rPr lang="ko-KR" altLang="en-US" b="1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식</a:t>
            </a:r>
            <a:r>
              <a:rPr lang="ko-KR" altLang="en-US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선언</a:t>
            </a:r>
            <a:endParaRPr lang="en-US" altLang="ko-KR" b="1" kern="0" dirty="0" smtClean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방식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(Method)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특정 작업을 수행하기 위한 명령 그룹이며 재사용이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가능함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응용 프로그램을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쉽게 검토 및 </a:t>
            </a:r>
            <a:r>
              <a:rPr lang="ko-KR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유지 관리할 수 있으며 호출 시 </a:t>
            </a: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작동함</a:t>
            </a:r>
            <a:r>
              <a:rPr lang="en-US" altLang="ko-KR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kern="0" dirty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방식 선언의 구문</a:t>
            </a:r>
            <a:endParaRPr lang="en-US" altLang="ko-KR" sz="1600" kern="0" dirty="0" smtClean="0">
              <a:solidFill>
                <a:srgbClr val="00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  <a:r>
              <a:rPr lang="vi-VN" sz="1600" b="0" dirty="0" smtClean="0">
                <a:solidFill>
                  <a:srgbClr val="D4D4D4"/>
                </a:solidFill>
                <a:effectLst/>
                <a:latin typeface="Fira Code" pitchFamily="1" charset="0"/>
              </a:rPr>
              <a:t>&lt;</a:t>
            </a:r>
            <a:r>
              <a:rPr lang="vi-VN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return</a:t>
            </a:r>
            <a:r>
              <a:rPr lang="vi-VN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vi-VN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type</a:t>
            </a:r>
            <a:r>
              <a:rPr lang="vi-VN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&gt; &lt;</a:t>
            </a:r>
            <a:r>
              <a:rPr lang="vi-VN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name_method</a:t>
            </a:r>
            <a:r>
              <a:rPr lang="vi-VN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&gt;(&lt;</a:t>
            </a:r>
            <a:r>
              <a:rPr lang="vi-VN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parameters</a:t>
            </a:r>
            <a:r>
              <a:rPr lang="vi-VN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&gt;)</a:t>
            </a:r>
          </a:p>
          <a:p>
            <a:pPr lvl="1" algn="just"/>
            <a:r>
              <a:rPr lang="vi-VN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{</a:t>
            </a:r>
          </a:p>
          <a:p>
            <a:pPr lvl="1" algn="just"/>
            <a:r>
              <a:rPr lang="vi-VN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    </a:t>
            </a:r>
            <a:r>
              <a:rPr lang="vi-VN" sz="1600" b="0" dirty="0">
                <a:solidFill>
                  <a:srgbClr val="6A9955"/>
                </a:solidFill>
                <a:effectLst/>
                <a:latin typeface="Fira Code" pitchFamily="1" charset="0"/>
              </a:rPr>
              <a:t>// </a:t>
            </a:r>
            <a:r>
              <a:rPr lang="ko-KR" altLang="en-US" sz="1600" dirty="0" smtClean="0">
                <a:solidFill>
                  <a:srgbClr val="6A9955"/>
                </a:solidFill>
                <a:latin typeface="Fira Code" pitchFamily="1" charset="0"/>
              </a:rPr>
              <a:t>방식 구문</a:t>
            </a:r>
            <a:endParaRPr lang="en-US" sz="1600" b="0" dirty="0">
              <a:solidFill>
                <a:srgbClr val="6A9955"/>
              </a:solidFill>
              <a:effectLst/>
              <a:latin typeface="Fira Code" pitchFamily="1" charset="0"/>
            </a:endParaRPr>
          </a:p>
          <a:p>
            <a:pPr lvl="1" algn="just"/>
            <a:r>
              <a:rPr lang="en-US" sz="1600" b="0" dirty="0">
                <a:solidFill>
                  <a:srgbClr val="C586C0"/>
                </a:solidFill>
                <a:effectLst/>
                <a:latin typeface="Fira Code" pitchFamily="1" charset="0"/>
              </a:rPr>
              <a:t>	return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Fira Code" pitchFamily="1" charset="0"/>
              </a:rPr>
              <a:t>result</a:t>
            </a:r>
            <a:r>
              <a:rPr lang="en-US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  <a:endParaRPr lang="vi-VN" sz="1600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lvl="1" algn="just"/>
            <a:r>
              <a:rPr lang="vi-VN" sz="1600" b="0" dirty="0">
                <a:solidFill>
                  <a:srgbClr val="D4D4D4"/>
                </a:solidFill>
                <a:effectLst/>
                <a:latin typeface="Fira Code" pitchFamily="1" charset="0"/>
              </a:rPr>
              <a:t>}</a:t>
            </a:r>
          </a:p>
          <a:p>
            <a:pPr indent="0" algn="just">
              <a:lnSpc>
                <a:spcPct val="150000"/>
              </a:lnSpc>
              <a:buFontTx/>
              <a:buNone/>
            </a:pPr>
            <a:r>
              <a:rPr lang="en-US" altLang="ko-KR" sz="1600" kern="0" dirty="0">
                <a:solidFill>
                  <a:srgbClr val="7030A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Return type </a:t>
            </a:r>
            <a:r>
              <a:rPr lang="en-US" altLang="ko-KR" sz="1600" kern="0" dirty="0" smtClean="0">
                <a:solidFill>
                  <a:srgbClr val="7030A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double</a:t>
            </a:r>
            <a:r>
              <a:rPr lang="en-US" altLang="ko-KR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600" kern="0" dirty="0">
                <a:solidFill>
                  <a:srgbClr val="FF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string</a:t>
            </a:r>
            <a:r>
              <a:rPr lang="en-US" altLang="ko-KR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600" kern="0" dirty="0">
                <a:solidFill>
                  <a:srgbClr val="FF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int</a:t>
            </a:r>
            <a:r>
              <a:rPr lang="en-US" altLang="ko-KR" sz="1600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600" kern="0" dirty="0">
                <a:solidFill>
                  <a:srgbClr val="FF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bool</a:t>
            </a:r>
            <a:r>
              <a:rPr lang="en-US" altLang="ko-KR" sz="16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등과 같은 함수의 반환 유형임</a:t>
            </a:r>
            <a:r>
              <a:rPr lang="en-US" altLang="ko-KR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함수에 반환 유형이 없는 경우</a:t>
            </a:r>
            <a:r>
              <a:rPr lang="ko-KR" altLang="en-US" sz="16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void</a:t>
            </a:r>
            <a:r>
              <a:rPr lang="ko-KR" altLang="en-US" sz="1600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라는 키워드를 작성함</a:t>
            </a: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kern="0" dirty="0" smtClean="0">
                <a:solidFill>
                  <a:srgbClr val="5AAED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Name-method</a:t>
            </a:r>
            <a:r>
              <a:rPr lang="en-US" altLang="ko-KR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: </a:t>
            </a:r>
            <a:r>
              <a:rPr lang="ko-KR" altLang="en-US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방식 이름</a:t>
            </a:r>
            <a:endParaRPr lang="en-US" altLang="ko-KR" sz="1600" kern="0" dirty="0" smtClean="0">
              <a:solidFill>
                <a:srgbClr val="0E161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kern="0" dirty="0" smtClean="0">
                <a:solidFill>
                  <a:srgbClr val="5AAED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Parameters</a:t>
            </a:r>
            <a:r>
              <a:rPr lang="en-US" altLang="ko-KR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: </a:t>
            </a:r>
            <a:r>
              <a:rPr lang="ko-KR" altLang="en-US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함수의 매개변수</a:t>
            </a:r>
            <a:r>
              <a:rPr lang="en-US" altLang="ko-KR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ko-KR" altLang="en-US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있는 경우</a:t>
            </a:r>
            <a:r>
              <a:rPr lang="en-US" altLang="ko-KR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kern="0" dirty="0" smtClean="0">
                <a:solidFill>
                  <a:srgbClr val="5AAED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Return </a:t>
            </a:r>
            <a:r>
              <a:rPr lang="en-US" altLang="ko-KR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sz="1600" kern="0" dirty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선언된 데이터 유형과 동일한 데이터 유형으로 함수를 호출할 때 값을 </a:t>
            </a:r>
            <a:r>
              <a:rPr lang="ko-KR" altLang="en-US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반환해 줌</a:t>
            </a:r>
            <a:r>
              <a:rPr lang="en-US" altLang="ko-KR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. Void</a:t>
            </a:r>
            <a:r>
              <a:rPr lang="ko-KR" altLang="en-US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인 경우 반환할 필요 없음</a:t>
            </a:r>
            <a:r>
              <a:rPr lang="en-US" altLang="ko-KR" sz="1600" kern="0" dirty="0" smtClean="0">
                <a:solidFill>
                  <a:srgbClr val="0E161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kern="0" dirty="0">
              <a:solidFill>
                <a:srgbClr val="D4D4D4"/>
              </a:solidFill>
              <a:latin typeface="Fira Code" pitchFamily="1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b="0" dirty="0">
                <a:solidFill>
                  <a:srgbClr val="D4D4D4"/>
                </a:solidFill>
                <a:effectLst/>
                <a:latin typeface="Fira Code" pitchFamily="1" charset="0"/>
              </a:rPr>
              <a:t>;</a:t>
            </a:r>
            <a:endParaRPr lang="en-US" b="0" dirty="0">
              <a:solidFill>
                <a:srgbClr val="569CD6"/>
              </a:solidFill>
              <a:effectLst/>
              <a:latin typeface="Fira Code" pitchFamily="1" charset="0"/>
            </a:endParaRPr>
          </a:p>
          <a:p>
            <a:pPr lvl="4" algn="just">
              <a:lnSpc>
                <a:spcPct val="150000"/>
              </a:lnSpc>
            </a:pP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388" y="500222"/>
            <a:ext cx="174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10.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방식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함수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)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34149" y="4981242"/>
            <a:ext cx="1144458" cy="110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23068" y="15082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11337" y="3001168"/>
            <a:ext cx="8569325" cy="85566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2. 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프로그래밍 환경 설정</a:t>
            </a: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++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BarunGothic" panose="020B0603020101020101" pitchFamily="50" charset="-127"/>
                <a:ea typeface="NanumBarunGothic" panose="020B0603020101020101" pitchFamily="50" charset="-127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anumBarunGothic" panose="020B0603020101020101" pitchFamily="50" charset="-127"/>
                  <a:ea typeface="NanumBarunGothic" panose="020B0603020101020101" pitchFamily="50" charset="-127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74880" y="1676987"/>
            <a:ext cx="10054415" cy="495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3431" y="1663364"/>
            <a:ext cx="9534280" cy="4338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b="1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매개변수가 없는 방식</a:t>
            </a:r>
            <a:r>
              <a:rPr lang="en-US" altLang="ko-KR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		</a:t>
            </a:r>
            <a:r>
              <a:rPr lang="en-US" altLang="ko-KR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              - </a:t>
            </a:r>
            <a:r>
              <a:rPr lang="ko-KR" altLang="en-US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매개변수 </a:t>
            </a:r>
            <a:r>
              <a:rPr lang="ko-KR" altLang="en-US" kern="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가있는 </a:t>
            </a:r>
            <a:r>
              <a:rPr lang="ko-KR" altLang="en-US" kern="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방식</a:t>
            </a: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rgbClr val="6A9955"/>
                </a:solidFill>
                <a:effectLst/>
                <a:latin typeface="Fira Code" pitchFamily="1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indent="0">
              <a:lnSpc>
                <a:spcPct val="150000"/>
              </a:lnSpc>
              <a:buFontTx/>
              <a:buNone/>
            </a:pPr>
            <a:endParaRPr lang="en-US" altLang="ko-KR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r>
              <a:rPr lang="en-US" sz="1800" b="0" kern="0" dirty="0">
                <a:solidFill>
                  <a:srgbClr val="569CD6"/>
                </a:solidFill>
                <a:effectLst/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    </a:t>
            </a:r>
            <a:endParaRPr lang="en-US" altLang="ko-KR" sz="18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b="0" dirty="0">
              <a:solidFill>
                <a:srgbClr val="D4D4D4"/>
              </a:solidFill>
              <a:effectLst/>
              <a:latin typeface="Fira Code" pitchFamily="1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8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800" kern="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kern="0" dirty="0">
              <a:solidFill>
                <a:srgbClr val="FF0000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9157" y="502638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10.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방식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함수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1796415" y="2940050"/>
            <a:ext cx="3839845" cy="2971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6600" y="2940050"/>
            <a:ext cx="4020820" cy="297116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 </a:t>
            </a:r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심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화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424434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604725" y="1577292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48641" y="1959773"/>
            <a:ext cx="7003973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++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의 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Object-Oriented-Programming</a:t>
            </a:r>
            <a:endParaRPr lang="en-US" altLang="ko-KR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포인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터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구조체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typedef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정적</a:t>
            </a:r>
            <a:endParaRPr lang="en-US" altLang="ko-KR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목록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스택 및 </a:t>
            </a: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대기열</a:t>
            </a:r>
            <a:endParaRPr lang="en-US" altLang="ko-KR" b="1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디자인 패턴</a:t>
            </a:r>
            <a:endParaRPr lang="en-US" altLang="ko-KR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388" y="500222"/>
            <a:ext cx="1728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++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심화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562100" y="3669280"/>
            <a:ext cx="9601200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1.</a:t>
            </a: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C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++</a:t>
            </a:r>
            <a:r>
              <a:rPr lang="ko-KR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의 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Object-Oriented-Programming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424434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3930" y="1629362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628775"/>
            <a:ext cx="10054590" cy="1354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8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OOP </a:t>
            </a:r>
            <a:r>
              <a:rPr lang="ko-KR" altLang="en-US" sz="18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는</a:t>
            </a:r>
            <a:endParaRPr lang="en-US" altLang="ko-KR" sz="1800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오늘날 널리 사용되고 중요한 프로그래밍 기술 중 하나</a:t>
            </a:r>
            <a:endParaRPr lang="en-US" altLang="ko-KR" sz="1600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Java, PHP, .NET, Ruby, Python...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과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같은 대부분의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프로그래밍 언어는 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OOP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지원함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객체 지향 프로그래밍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(OOP)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은 프로그래머가 객체를 추상화하는 코드에서 객체를 생성할 수 있도록 하는 프로그래밍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기술임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388" y="500222"/>
            <a:ext cx="1728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1.1 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OOP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란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?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 descr="OOPs-Concept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2360" y="2827655"/>
            <a:ext cx="572452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424434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3850" y="1388110"/>
            <a:ext cx="10054590" cy="4897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389380"/>
            <a:ext cx="10054590" cy="18466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8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액세스 </a:t>
            </a:r>
            <a:r>
              <a:rPr lang="ko-KR" altLang="en-US" sz="18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수정자란</a:t>
            </a:r>
            <a:r>
              <a:rPr lang="en-US" altLang="ko-KR" sz="18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?</a:t>
            </a:r>
          </a:p>
          <a:p>
            <a:pPr indent="0" algn="just"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++ 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액세스 수정자는 클래스에 포함된 변수 및 멤버 함수에 대한 접근 권한을 지정하는 연산자임</a:t>
            </a:r>
            <a:endParaRPr lang="en-US" altLang="ko-KR" sz="160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액세스 수정자 덕분에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 외부의 구성 요소가 액세스할 수 있는지 여부를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결정함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-&gt;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해당 클래스에 포함된 정보를 보호할 수 있음</a:t>
            </a:r>
            <a:endParaRPr lang="en-US" altLang="ko-KR" sz="160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액세스 수정자의 유형</a:t>
            </a:r>
            <a:endParaRPr lang="en-US" altLang="ko-KR" sz="1600" b="1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54225" y="501650"/>
            <a:ext cx="28047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1.2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액세스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수정자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554730" y="3231515"/>
            <a:ext cx="5436870" cy="28543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235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844675"/>
            <a:ext cx="10054590" cy="33547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Class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객체를 정의하는 곳이며 클래스는 변수가 객체로 취급되는 데이터 유형으로 이해할 수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Object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클래스의 인스턴스로서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Object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는 변수로 이해될 수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Attribue </a:t>
            </a:r>
            <a:r>
              <a:rPr lang="en-US" altLang="ko-KR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객체의 특징 </a:t>
            </a:r>
            <a:r>
              <a:rPr lang="en-US" altLang="ko-KR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사람의 이름</a:t>
            </a:r>
            <a:r>
              <a:rPr lang="en-US" altLang="ko-KR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, </a:t>
            </a:r>
            <a:r>
              <a:rPr lang="ko-KR" altLang="en-US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나이 등</a:t>
            </a:r>
            <a:r>
              <a:rPr lang="en-US" altLang="ko-KR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Phương thức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객체의 </a:t>
            </a:r>
            <a:r>
              <a:rPr lang="ko-KR" altLang="en-US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행동 및 행위 </a:t>
            </a:r>
            <a:r>
              <a:rPr lang="en-US" altLang="ko-KR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사람이 걸어가는 것 등</a:t>
            </a:r>
            <a:r>
              <a:rPr lang="en-US" altLang="ko-KR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</a:p>
          <a:p>
            <a:pPr indent="0" algn="just">
              <a:buNone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객체 선언 구조</a:t>
            </a: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1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className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objectName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= </a:t>
            </a:r>
            <a:r>
              <a:rPr lang="en-US" altLang="ko-KR" b="1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className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param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28190" y="50038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1.3 Class, Object, </a:t>
            </a:r>
            <a:r>
              <a:rPr lang="en-US" altLang="ko-KR" sz="2000" b="1" dirty="0" err="1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Attribue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, Method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388745"/>
            <a:ext cx="10054590" cy="4897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471930"/>
            <a:ext cx="1005459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name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age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가지 속성을 가지고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있는 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“student”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클래스를 만들고 방식은 화면에 자신 정보를 출력함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190" y="50038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1.3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클래스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객체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속성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메소드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013710" y="2178685"/>
            <a:ext cx="6890385" cy="40068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Constructor</a:t>
            </a:r>
          </a:p>
          <a:p>
            <a:pPr algn="ctr">
              <a:lnSpc>
                <a:spcPct val="90000"/>
              </a:lnSpc>
              <a:defRPr/>
            </a:pPr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자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6395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10690"/>
            <a:ext cx="10054590" cy="3416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Tx/>
              <a:buChar char="-"/>
            </a:pP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++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에서 </a:t>
            </a:r>
            <a:r>
              <a:rPr lang="ko-KR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생성자</a:t>
            </a:r>
            <a:r>
              <a:rPr lang="en-US" altLang="ko-K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(constructor)</a:t>
            </a:r>
            <a:r>
              <a:rPr lang="ko-KR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객체 생성 시 자동으로 호출되는 특수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메소드</a:t>
            </a:r>
            <a:endParaRPr lang="en-US" altLang="ko-KR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새 개체의 데이터 멤버를 초기화하는 데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사용됨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C++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생성자는 클래스 또는 구조체와 이름이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같음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생성자의 </a:t>
            </a:r>
            <a:r>
              <a:rPr lang="en-US" altLang="ko-K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 </a:t>
            </a:r>
            <a:r>
              <a:rPr lang="ko-KR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가지가 있음</a:t>
            </a: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기본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생성자</a:t>
            </a:r>
            <a:endParaRPr lang="en-US" altLang="ko-KR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매개변수가 있는 생성자</a:t>
            </a:r>
            <a:endParaRPr lang="en-US" altLang="ko-KR" dirty="0" smtClean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생성자의 구조</a:t>
            </a: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b="1" dirty="0">
                <a:solidFill>
                  <a:srgbClr val="00B05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Classname</a:t>
            </a:r>
            <a:r>
              <a:rPr lang="en-US" altLang="ko-KR" dirty="0">
                <a:solidFill>
                  <a:srgbClr val="00B05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(param) { }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;</a:t>
            </a:r>
          </a:p>
          <a:p>
            <a:pPr indent="0" algn="just">
              <a:buNone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기본 생성자</a:t>
            </a: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인수가 없는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생성자를 기본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생성자라고 함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객체 생성시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호출됨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매개변수가 있는 생성자</a:t>
            </a:r>
            <a:r>
              <a:rPr lang="en-US" altLang="ko-K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기본 생성자와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동일한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인수가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있는 생성자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190" y="50038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1.4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생성자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7716" y="500222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algn="l">
              <a:buNone/>
            </a:pP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2.1 </a:t>
            </a:r>
            <a:r>
              <a:rPr lang="en-US" altLang="ko-KR" sz="2000" b="1" dirty="0" err="1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Dev</a:t>
            </a:r>
            <a:r>
              <a:rPr lang="en-US" altLang="ko-KR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-C++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설치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7043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스텝 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1 :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u="sng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https</a:t>
            </a:r>
            <a:r>
              <a:rPr lang="en-US" altLang="ko-KR" u="sng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://sourceforge.net/projects/orwelldevcpp/. </a:t>
            </a:r>
            <a:r>
              <a:rPr lang="en-US" altLang="ko-KR" u="sng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링크로 이동한 후 다운로드 누름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" name="Picture Placeholder 2"/>
          <p:cNvGraphicFramePr>
            <a:graphicFrameLocks noGrp="1"/>
          </p:cNvGraphicFramePr>
          <p:nvPr>
            <p:ph type="pic" sz="quarter" idx="10"/>
          </p:nvPr>
        </p:nvGraphicFramePr>
        <p:xfrm>
          <a:off x="3138170" y="2657475"/>
          <a:ext cx="7085965" cy="321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r:id="rId14" imgW="7600950" imgH="2752725" progId="Paint.Picture">
                  <p:embed/>
                </p:oleObj>
              </mc:Choice>
              <mc:Fallback>
                <p:oleObj r:id="rId14" imgW="7600950" imgH="27527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138170" y="2657475"/>
                        <a:ext cx="7085965" cy="321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719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10690"/>
            <a:ext cx="10054590" cy="45243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기본 생성자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			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전달된 인수가 있는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생성자</a:t>
            </a:r>
            <a:endParaRPr lang="en-US" altLang="ko-KR" sz="1600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   Student student = Student("nam", 21);</a:t>
            </a: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Output : ‘im student’				Output : ‘Nam is 21 years old’</a:t>
            </a: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190" y="50038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1.4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생성자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1594485" y="2655570"/>
            <a:ext cx="4591050" cy="2819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3235" y="2622550"/>
            <a:ext cx="4702810" cy="285242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6395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21485"/>
            <a:ext cx="10054590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소멸자</a:t>
            </a:r>
            <a:r>
              <a:rPr lang="en-US" altLang="ko-KR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(Destructor)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생성자의 반대이며 생성자는 객체의 값을 초기화하는 데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사용되지만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소멸자는 객체를 파괴하는 데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사용됨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</a:p>
          <a:p>
            <a:pPr indent="0" algn="just">
              <a:buNone/>
            </a:pP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클래스에는 소멸자가 하나만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있고 자동으로 호출됨</a:t>
            </a:r>
            <a:r>
              <a:rPr lang="en-US" altLang="ko-KR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소멸자를 정의하지 않으면 컴파일러는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자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동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적으로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기본 소멸자를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생성함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생성자와 마찬가지로 소멸자는 클래스 이름과 동일한 이름으로 정의되며 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void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라도 반환 유형이 없고 소멸자 이름 앞에 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~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가 있어야 함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buNone/>
            </a:pP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소멸자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(destructor)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의 구문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 </a:t>
            </a:r>
            <a:r>
              <a:rPr lang="en-US" altLang="ko-KR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~Classname() { }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;</a:t>
            </a: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28190" y="50038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1.4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소멸자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6395"/>
            <a:ext cx="10054590" cy="4992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21485"/>
            <a:ext cx="10054590" cy="38472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Out put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28190" y="50038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1.4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소멸자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037840" y="2160905"/>
            <a:ext cx="5454650" cy="3213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7840" y="5619750"/>
            <a:ext cx="5454650" cy="8642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This </a:t>
            </a:r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포인터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6395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24660"/>
            <a:ext cx="10054590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++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각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개체는 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this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포인터라고 하는 중요한 포인터를 통해 자신의 위치에 액세스할 수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this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포인터는 모든 멤버 함수에 대한 암시적 매개변수인 클래스의 현재 인스턴스를 참조하는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키워드임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멤버 함수 내에서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this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포인터는 호출 개체를 참조할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수 있음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ko-KR" altLang="en-US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					     Output: ‘</a:t>
            </a:r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nam is 21 years old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28190" y="50038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1.5 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this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포인터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334895" y="2756535"/>
            <a:ext cx="5483860" cy="353949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   Inheritance 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상속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6395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상속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(Inheritance )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객체 지향 프로그래밍에서 클래스는 다른 기존 클래스의 속성을 상속할 수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부모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클래스의 속성을 상속하여 자식 클래스를 만들 때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에서는 해당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파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클래스를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하위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(subclass)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라고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하고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에서는 부모 클래스를 슈퍼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(superclass)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라고 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ko-KR" altLang="en-US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구</a:t>
            </a:r>
            <a:r>
              <a:rPr lang="ko-KR" altLang="en-US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문</a:t>
            </a:r>
            <a:r>
              <a:rPr lang="en-US" altLang="ko-KR" sz="1600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: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	class  &lt;derived_class_name&gt; : &lt;access-specifier&gt; &lt;base_class_name&gt;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	{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       		//body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	}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1.6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상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속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(Inheritance)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13" descr="Single-Inheriteance-in-C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1530" y="4288155"/>
            <a:ext cx="3615055" cy="183578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6555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50167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Car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클래스에는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'name'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속성이 있고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Toyota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클래스에는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'price'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속성이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Toyota </a:t>
            </a:r>
            <a:r>
              <a:rPr lang="ko-KR" altLang="en-US" sz="1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래스는</a:t>
            </a:r>
            <a:r>
              <a:rPr lang="ko-KR" altLang="en-US" sz="1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Car</a:t>
            </a:r>
            <a:r>
              <a:rPr lang="ko-KR" altLang="en-US" sz="1600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클래스에서 상속되어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추가 속성을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받게 됨</a:t>
            </a:r>
            <a:endParaRPr lang="en-US" altLang="ko-KR" sz="160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              Output : ‘</a:t>
            </a:r>
            <a:r>
              <a:rPr lang="en-US" altLang="ko-KR" sz="1600" dirty="0">
                <a:solidFill>
                  <a:srgbClr val="00B050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toyota is 200000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’</a:t>
            </a: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	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 </a:t>
            </a: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1.6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상속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Inheritance)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397885" y="2632710"/>
            <a:ext cx="5906770" cy="327596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Abstraction 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추상화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719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OOP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</a:t>
            </a:r>
            <a:r>
              <a:rPr lang="ko-KR" altLang="en-US" sz="1600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추상화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는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외부에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필요한 정보만 제공하고 기본 세부 정보를 숨기는 것을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포함함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데이터 추상화는 인터페이스와 구현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구현자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구분을 기반으로 하는 프로그래밍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기술임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TV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켜고 끄고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채널을 변경하고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볼륨을 조절하고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스피커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VCR, DVD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와 같은 주변 장치를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추가 설치할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수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있지만 내부를 모름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무선이나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케이블을 통해 신호를 수신하는지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어떻게 해석하고 최종적으로 화면에 표시하는지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알 수 없음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1.7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추상화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(Abstraction)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7716" y="500222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2.1 </a:t>
            </a:r>
            <a:r>
              <a:rPr lang="en-US" altLang="ko-KR" sz="2000" b="1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Dev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설치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7043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</a:t>
            </a:r>
            <a:r>
              <a:rPr lang="ko-KR" altLang="en-US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다운로드가 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완료되면 두 번 클릭하여 </a:t>
            </a:r>
            <a:r>
              <a:rPr lang="en-US" altLang="ko-KR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Dev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C++</a:t>
            </a:r>
            <a:r>
              <a:rPr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설치 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en-US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언어 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Picture Placeholder 10"/>
          <p:cNvGraphicFramePr>
            <a:graphicFrameLocks noGrp="1"/>
          </p:cNvGraphicFramePr>
          <p:nvPr>
            <p:ph type="pic" sz="quarter" idx="10"/>
          </p:nvPr>
        </p:nvGraphicFramePr>
        <p:xfrm>
          <a:off x="4216400" y="3159125"/>
          <a:ext cx="4114165" cy="217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r:id="rId14" imgW="2752725" imgH="1466850" progId="Paint.Picture">
                  <p:embed/>
                </p:oleObj>
              </mc:Choice>
              <mc:Fallback>
                <p:oleObj r:id="rId14" imgW="2752725" imgH="1466850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16400" y="3159125"/>
                        <a:ext cx="4114165" cy="217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719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'main'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클래스에서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개의 숫자를 더하는 함수를 제공하고 내부에서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어떻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게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수행되었는지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신경쓰지 않고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사용함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1.7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추상화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(Abstraction)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173095" y="2465705"/>
            <a:ext cx="6414135" cy="357060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48936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50000"/>
              </a:lnSpc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다음은 추상화에 대해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더 심화하게 알아봄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이제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디자인에서 코딩 단계까지 추상화를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수행함</a:t>
            </a:r>
            <a:endParaRPr lang="en-US" altLang="ko-KR" sz="16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디자인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단계에서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어떻게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가 아니라 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무엇을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"(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모듈이나 클래스가 수행하는 작업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을 나타내는 것을 집중함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결과는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인터페이스라는 것임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또는 모듈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는 인터페이스를 통해 서로를 구체적으로 알지 않고도 서로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작동함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++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에서 인터페이스는 가상 소멸자 및 기타 순수 가상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방식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의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선언만 포함하는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클래스임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코딩 단계에서 인터페이스는 다른 특정 클래스를 사용하여 특별히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구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성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되며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이러한 클래스는 인터페이스 클래스를 상속하고 해당 인터페이스에 선언된 순수 가상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메소드를 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구체적으로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정의해야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이렇게 하면 모듈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또는 클래스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이 서로 의존하지 않고 인터페이스에만 의존하게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됨 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-&gt;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모듈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또는 클래스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의 코드를 수정하면 다른 모듈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또는 클래스</a:t>
            </a: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의 코드를 편집할 필요가 </a:t>
            </a:r>
            <a:r>
              <a:rPr lang="ko-KR" altLang="en-US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없음</a:t>
            </a:r>
            <a:r>
              <a:rPr lang="en-US" altLang="ko-KR" sz="1600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</a:p>
          <a:p>
            <a:pPr indent="0" algn="just">
              <a:lnSpc>
                <a:spcPct val="150000"/>
              </a:lnSpc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1.7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추상화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(Abstraction)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4719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r>
              <a:rPr lang="en-US" altLang="ko-KR" sz="16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'Animal'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클래스에는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메서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드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1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가지를 제출하는 역할이 있는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'move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()'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메서드가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2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개의 클래스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'Dog'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'bird'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‘Animal’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클레스가 제출한 업무를 수행해야 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구체적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'move()'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메서드가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각 클래스에서 수행해야 할 업무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1.7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추상화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(Abstraction)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748280" y="2465705"/>
            <a:ext cx="79876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Polymorphism(</a:t>
            </a:r>
            <a:r>
              <a:rPr lang="ko-KR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다형성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046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객체 지향 프로그래밍의 </a:t>
            </a:r>
            <a:r>
              <a:rPr lang="ko-KR" alt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다형성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처리되는 데이터에 따라 클래스의 메서드가 완전히 다른 결과를 줄 수 있다는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가능성임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b="1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OOP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와 특히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C++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언어에서 다형성에는 두 가지 형식이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Compile time Polymorphism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클래스에는 이름은 같지만 매개변수 또는 데이터 유형이 다른 많은 함수가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같은 이름의 함수를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호출 시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컴파일하는 동안 컴파일러는 매개변수의 수와 함수에 전달된 매개변수의 데이터 유형을 기반으로 어떤 함수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동일한 이름의 함수 중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호출할지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결정함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같은 이름의 함수를 정의하는 것을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오버로딩이라고 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 Runtime Polymorphism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동일한 클래스에는 클래스가 아닌 해당 하위 클래스에 의해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정의되고 여러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변형이 있을 수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기본 클래스의 코드를 수정하지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않고 동작만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재정의하는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방법임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파생 클래스의 객체의 함수가 기본 클래스의 포인터를 통해 호출되면 런타임에 호출되는 함수가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결정됨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런타임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다형성은 오버라이딩으로 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1.8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다형성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Polymorphism)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73555"/>
            <a:ext cx="1005459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1.8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다형성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(Polymorphism)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3266440" y="2174240"/>
            <a:ext cx="6300470" cy="397129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 altLang="ko-KR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PrintData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클래스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같은 이름의 세 가지 메서드인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print()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가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 세 메서드는 매개변수는 같지만 매개변수 유형이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다름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int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double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및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char*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endParaRPr lang="en-US" altLang="ko-KR" sz="1600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메인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함수에서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print()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메소드는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개의 다른 매개변수로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번 호출되고 컴파일러는 전달된 매개변수의 유형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또는 값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에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근거하여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개의 메소드 중 어느 것이 동일한지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결정함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 프로그램이 실행되면 콘솔의 출력은 다음과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같음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1.8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다형성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(Polymorphism)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611120" y="3469640"/>
            <a:ext cx="8020685" cy="7937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73555"/>
            <a:ext cx="1005459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예 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2: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1.8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다형성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(Polymorphism)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884170" y="1928495"/>
            <a:ext cx="7635875" cy="4368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046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Pet 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부모 클래스는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동물의 울음 소리에 대한 설명을 제공하는 </a:t>
            </a:r>
            <a:r>
              <a:rPr lang="en-US" altLang="ko-KR" sz="1600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makeSound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메서드를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정의함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동물 울음이 </a:t>
            </a:r>
            <a:r>
              <a:rPr lang="en-US" altLang="ko-KR" sz="1600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getSound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함수에 의해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정의되며 부모 클래스에서 가상 함수로 선언됨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-&gt; Cat, Dog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와 같은 하위 클래스가 이 함수를 자신의 특성에 맞게 재정의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(overriding)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할 수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있도록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함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endParaRPr lang="en-US" altLang="ko-KR" sz="1600" dirty="0" smtClean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따라서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main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함수에서는 같은 </a:t>
            </a:r>
            <a:r>
              <a:rPr lang="en-US" altLang="ko-KR" sz="1600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a_pet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포인터이지만 </a:t>
            </a:r>
            <a:r>
              <a:rPr lang="en-US" altLang="ko-KR" sz="1600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makeSound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번 호출하면 그 시점에 가리키는 객체가 어떤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subclass(Dog 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Cat)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의 객체인지에 따라 </a:t>
            </a:r>
            <a:r>
              <a:rPr lang="en-US" altLang="ko-KR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개의 다른 내용을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생성함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이 프로그램이 실행되면 콘솔의 출력은 다음과 </a:t>
            </a:r>
            <a:r>
              <a:rPr lang="ko-KR" altLang="en-US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같음</a:t>
            </a:r>
            <a:r>
              <a:rPr lang="en-US" altLang="ko-KR" sz="1600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1.8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다형성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(Polymorphism)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014855" y="4102735"/>
            <a:ext cx="8862060" cy="959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Encapsulation(</a:t>
            </a:r>
            <a:r>
              <a:rPr lang="ko-KR" alt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캡슐화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sz="48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0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34" y="341143"/>
              <a:ext cx="4254500" cy="66040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9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7716" y="500222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2.1 </a:t>
            </a:r>
            <a:r>
              <a:rPr lang="en-US" altLang="ko-KR" sz="2000" b="1" dirty="0" err="1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Dev</a:t>
            </a:r>
            <a:r>
              <a:rPr lang="en-US" altLang="ko-KR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-C++ </a:t>
            </a:r>
            <a:r>
              <a:rPr lang="ko-KR" altLang="en-US" sz="2000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설치</a:t>
            </a:r>
            <a:endParaRPr lang="ko-KR" altLang="en-US" sz="2000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48845" y="1696037"/>
            <a:ext cx="10054415" cy="4655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0073" y="1695778"/>
            <a:ext cx="10011497" cy="468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>
              <a:lnSpc>
                <a:spcPct val="150000"/>
              </a:lnSpc>
              <a:buFontTx/>
              <a:buNone/>
            </a:pPr>
            <a:r>
              <a:rPr lang="ko-KR" altLang="en-US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스텝</a:t>
            </a:r>
            <a:r>
              <a:rPr lang="en-US" altLang="ko-KR" b="1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3</a:t>
            </a:r>
            <a:r>
              <a:rPr lang="en-US" altLang="ko-KR" b="1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: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“</a:t>
            </a:r>
            <a:r>
              <a:rPr lang="en-US" altLang="ko-KR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agree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”(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동의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를 클릭</a:t>
            </a:r>
            <a:r>
              <a:rPr lang="en-US" altLang="ko-KR" dirty="0" smtClean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</a:t>
            </a:r>
            <a:endParaRPr lang="en-US" altLang="ko-KR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Picture Placeholder 6"/>
          <p:cNvGraphicFramePr>
            <a:graphicFrameLocks noGrp="1" noChangeAspect="1"/>
          </p:cNvGraphicFramePr>
          <p:nvPr>
            <p:ph type="pic" sz="quarter" idx="10"/>
          </p:nvPr>
        </p:nvGraphicFramePr>
        <p:xfrm>
          <a:off x="3728720" y="2340610"/>
          <a:ext cx="4733925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r:id="rId14" imgW="4733925" imgH="3638550" progId="Paint.Picture">
                  <p:embed/>
                </p:oleObj>
              </mc:Choice>
              <mc:Fallback>
                <p:oleObj r:id="rId14" imgW="4733925" imgH="363855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28720" y="2340610"/>
                        <a:ext cx="4733925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캡슐화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(Encapsulation)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</a:t>
            </a:r>
            <a:r>
              <a:rPr lang="ko-KR" alt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관련 데이터 세트를 해당 데이터에서 작동하는 함수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메서드 세트와 함께 결합하여 모든 것을 하나의 호출된 클래스로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래핑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＂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함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클래스의 실체는 객체라고 하며 클래스는 해당 객체를 생성하는 데 사용되는 공식임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1.9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캡슐화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(Encapsulation)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 descr="encapsulatio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30855" y="2835275"/>
            <a:ext cx="6816725" cy="3461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위의 코드에서 보여지는 캡슐화는 너비와 길이를 포함하는 사각형에 대한 데이터와 이러한 데이터를 처리 기능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읽기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쓰기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계산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 함께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이라는 하나의 클래스로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결합하는 건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1.9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캡슐화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(Encapsulation)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647315" y="2749550"/>
            <a:ext cx="7501255" cy="303784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altLang="ko-KR" sz="4800" b="1" dirty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  Data 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Hiding(</a:t>
            </a:r>
            <a:r>
              <a:rPr lang="ko-KR" alt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정보 은닉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  <a:sym typeface="+mn-ea"/>
              </a:rPr>
              <a:t>)</a:t>
            </a:r>
            <a:endParaRPr lang="en-US" altLang="ko-KR" sz="48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ko-KR" sz="48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416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정보 은닉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Hiding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종종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캡슐화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(Encapsulation)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와 혼동됨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altLang="ko-KR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정보 은닉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(Data 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Hiding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은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클래스가 제공하는 공개 함수 또는 방식을 통하여 올바른 목적으로 액세스 및 사용되도록 하기 위해 클래스가 일부 데이터 또는 함수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방식을 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비공개 방식으로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숨겨져 있다는 것임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클래스 외부에서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데이터에 접근하거나 클래스의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방식을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호출할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없음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정보 은닉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Hiding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단지 클래스를 빌드하기 위해 적용하는 기술적인 방법일 뿐이며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방법을 적용하든 하지 않든 객체지향 프로그래밍의 특징은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아님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다만</a:t>
            </a:r>
            <a:r>
              <a:rPr lang="en-US" altLang="ko-K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실제 시스템에서는 보안을 강화하고 클래스 간의 종속성을 줄이고 잘못된 데이터 읽기 및 쓰기 등으로 인한 오류를 방지하기 위해 데이터 은닉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방법 적용이 필요함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1.10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정보 은닉</a:t>
            </a:r>
            <a:r>
              <a:rPr lang="en-US" altLang="ko-KR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(Data Hiding)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655" y="1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위에서 사용된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예는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mWidth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mHeight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같은 데이터가 비공개로 남아 있음을 알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setValues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getArea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같은 공개 메서드를 통해서만 액세스할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이 것은 바로 정보 은닉임</a:t>
            </a:r>
            <a:endParaRPr lang="en-US" altLang="ko-K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1.10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정보 은닉</a:t>
            </a: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(Data Hiding)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3"/>
          <a:stretch>
            <a:fillRect/>
          </a:stretch>
        </p:blipFill>
        <p:spPr>
          <a:xfrm>
            <a:off x="2668270" y="2592705"/>
            <a:ext cx="778002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2.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 포인터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구조체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4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typedef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  <a:sym typeface="+mn-ea"/>
              </a:rPr>
              <a:t> </a:t>
            </a:r>
            <a:endParaRPr lang="en-US" altLang="ko-KR" sz="4800" b="1" dirty="0" smtClean="0">
              <a:solidFill>
                <a:schemeClr val="bg1"/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1824804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ko-KR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rPr>
              <a:t>포인터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09166" y="5974080"/>
            <a:ext cx="296091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3703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포인터</a:t>
            </a:r>
            <a:r>
              <a:rPr lang="en-US" altLang="ko-KR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컴퓨터 메모리에 데이터 주소를 저장하는 데 사용되는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변수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프로그램에서 변수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함수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구조체 등의 데이터를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사용할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때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컴퓨터 메모리의 영역은 데이터의 값을 임시로 저장할 수 있는 영역을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준비함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데이터에 액세스하려면 메모리에 저장된 영역의 위치를 ​​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알아야 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간단히 말해서 포인터는 데이터의 주소를 저장하는 데 사용되는 변수이며 이 주소는 컴퓨터 메모리에 있는 해당 데이터 컨테이너의 시작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부분임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2.1 </a:t>
            </a:r>
            <a:r>
              <a:rPr lang="ko-KR" altLang="en-US" sz="2000" b="1" dirty="0" smtClean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포인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터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Picture 11" descr="pointers-in-c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6025" y="3652520"/>
            <a:ext cx="4960620" cy="264414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45243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50000"/>
              </a:lnSpc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포인터 사용용도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위에서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Kiyoshi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설명했듯이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포인터의 기능은 데이터의 주소를 컴퓨터 메모리에 저장하는 것이며 이 주소에 액세스하여 데이터의 값을 얻을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포인터의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값도 숫자이므로 여러 단위를 더하거나 빼는 것과 같이 포인터를 사용하여 계산을 수행할 수도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C++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포인터는 프로그램에서 다음 두 작업 중 하나를 수행하는 데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사용됨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주소에 저장된 숫자로 계산을 수행하여 주소를 조작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저장된 주소에서만 값을 조작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2.1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포인터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"/>
          <p:cNvGrpSpPr/>
          <p:nvPr/>
        </p:nvGrpSpPr>
        <p:grpSpPr>
          <a:xfrm>
            <a:off x="-6330" y="17790"/>
            <a:ext cx="12191980" cy="6857990"/>
            <a:chOff x="20" y="10"/>
            <a:chExt cx="12191980" cy="68579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"/>
            <a:stretch>
              <a:fillRect/>
            </a:stretch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506437" y="137160"/>
              <a:ext cx="11533163" cy="6583680"/>
              <a:chOff x="1221544" y="137160"/>
              <a:chExt cx="10818056" cy="6583680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221545" y="137160"/>
                <a:ext cx="10818055" cy="6583680"/>
              </a:xfrm>
              <a:prstGeom prst="roundRect">
                <a:avLst>
                  <a:gd name="adj" fmla="val 555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모서리가 둥근 직사각형 3"/>
              <p:cNvSpPr/>
              <p:nvPr/>
            </p:nvSpPr>
            <p:spPr>
              <a:xfrm>
                <a:off x="1221544" y="137160"/>
                <a:ext cx="10818055" cy="763172"/>
              </a:xfrm>
              <a:prstGeom prst="roundRect">
                <a:avLst>
                  <a:gd name="adj" fmla="val 4247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1544" y="478303"/>
                <a:ext cx="10818055" cy="7631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790" y="341005"/>
              <a:ext cx="5497830" cy="659130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52400" y="137160"/>
              <a:ext cx="916061" cy="6583680"/>
            </a:xfrm>
            <a:prstGeom prst="roundRect">
              <a:avLst>
                <a:gd name="adj" fmla="val 32024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0430" y="137159"/>
              <a:ext cx="610412" cy="658367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Times New Roman" panose="02020603050405020304" pitchFamily="18" charset="0"/>
                <a:ea typeface="NanumBarunGothic" panose="020B0603020101020101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28"/>
          <p:cNvGrpSpPr/>
          <p:nvPr/>
        </p:nvGrpSpPr>
        <p:grpSpPr>
          <a:xfrm>
            <a:off x="471048" y="263354"/>
            <a:ext cx="814692" cy="785136"/>
            <a:chOff x="464687" y="332448"/>
            <a:chExt cx="814692" cy="78513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43" y="332448"/>
              <a:ext cx="785136" cy="785136"/>
            </a:xfrm>
            <a:prstGeom prst="rect">
              <a:avLst/>
            </a:prstGeom>
          </p:spPr>
        </p:pic>
        <p:grpSp>
          <p:nvGrpSpPr>
            <p:cNvPr id="10" name="그룹 18"/>
            <p:cNvGrpSpPr/>
            <p:nvPr/>
          </p:nvGrpSpPr>
          <p:grpSpPr>
            <a:xfrm>
              <a:off x="464687" y="399821"/>
              <a:ext cx="737616" cy="637661"/>
              <a:chOff x="286675" y="1057144"/>
              <a:chExt cx="737616" cy="637661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675" y="1057144"/>
                <a:ext cx="75474" cy="637661"/>
              </a:xfrm>
              <a:prstGeom prst="rect">
                <a:avLst/>
              </a:prstGeom>
              <a:solidFill>
                <a:srgbClr val="DA9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Times New Roman" panose="02020603050405020304" pitchFamily="18" charset="0"/>
                  <a:ea typeface="NanumBarunGothic" panose="020B0603020101020101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직선 연결선 75"/>
              <p:cNvCxnSpPr/>
              <p:nvPr/>
            </p:nvCxnSpPr>
            <p:spPr>
              <a:xfrm>
                <a:off x="286675" y="1057144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76"/>
              <p:cNvCxnSpPr/>
              <p:nvPr/>
            </p:nvCxnSpPr>
            <p:spPr>
              <a:xfrm>
                <a:off x="286675" y="1694805"/>
                <a:ext cx="737616" cy="0"/>
              </a:xfrm>
              <a:prstGeom prst="line">
                <a:avLst/>
              </a:prstGeom>
              <a:ln w="12700">
                <a:solidFill>
                  <a:srgbClr val="DA9B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339980"/>
            <a:ext cx="834190" cy="8341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>
            <a:fillRect/>
          </a:stretch>
        </p:blipFill>
        <p:spPr>
          <a:xfrm>
            <a:off x="507629" y="2465660"/>
            <a:ext cx="827358" cy="4744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8" y="3231550"/>
            <a:ext cx="623733" cy="6237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4146773"/>
            <a:ext cx="601962" cy="6019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7" y="5040225"/>
            <a:ext cx="579639" cy="5796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0" y="5911354"/>
            <a:ext cx="627021" cy="627021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594485" y="1626870"/>
            <a:ext cx="10054590" cy="4659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ea typeface="NanumBarunGothic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94485" y="1762760"/>
            <a:ext cx="10054590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562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187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749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115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937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499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061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6230" algn="l" defTabSz="103187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50000"/>
              </a:lnSpc>
              <a:buNone/>
            </a:pP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에서 포인터 사용의 장점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포인터를 사용하여 주소에 저장된 값을 가져오거나 변경할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있고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특히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함수 포인터를 사용하면 하나의 함수로 많은 변수를 동시에 변경할 수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배열에서 하나의 포인터 변수만 사용하여 배열의 모든 요소를 ​​가져오고 변경할 수도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단일 포인터 변수는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구조체의 모든 요소 값을 취하거나 변경할 수도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있음 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구조체의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요소를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처리하는 데 도움이 됨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포인터 변수의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하나만을 통해 많은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목록에서 함수를 선택해서 사용할 수 있으며 나중에  내용을 쉽게 변경할 수 있음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algn="just">
              <a:lnSpc>
                <a:spcPct val="150000"/>
              </a:lnSpc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4855" y="501650"/>
            <a:ext cx="413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2.1 </a:t>
            </a:r>
            <a:r>
              <a:rPr lang="ko-KR" altLang="en-US" sz="2000" b="1" dirty="0">
                <a:latin typeface="Times New Roman" panose="02020603050405020304" pitchFamily="18" charset="0"/>
                <a:ea typeface="나눔바른고딕 Light" panose="020B0603020101020101" pitchFamily="50" charset="-127"/>
                <a:cs typeface="Times New Roman" panose="02020603050405020304" pitchFamily="18" charset="0"/>
              </a:rPr>
              <a:t>포인터</a:t>
            </a:r>
            <a:endParaRPr lang="en-US" altLang="ko-KR" sz="2000" b="1" dirty="0">
              <a:latin typeface="Times New Roman" panose="02020603050405020304" pitchFamily="18" charset="0"/>
              <a:ea typeface="나눔바른고딕 Light" panose="020B0603020101020101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6384</TotalTime>
  <Words>6458</Words>
  <Application>Microsoft Office PowerPoint</Application>
  <PresentationFormat>Custom</PresentationFormat>
  <Paragraphs>1380</Paragraphs>
  <Slides>169</Slides>
  <Notes>144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9" baseType="lpstr">
      <vt:lpstr>Arial</vt:lpstr>
      <vt:lpstr>맑은 고딕</vt:lpstr>
      <vt:lpstr>나눔고딕</vt:lpstr>
      <vt:lpstr>나눔바른고딕 Light</vt:lpstr>
      <vt:lpstr>Times New Roman</vt:lpstr>
      <vt:lpstr>NanumBarunGothic</vt:lpstr>
      <vt:lpstr>Fira Code</vt:lpstr>
      <vt:lpstr>Tahoma</vt:lpstr>
      <vt:lpstr>Office 테마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위혜린</dc:creator>
  <cp:lastModifiedBy>VK HANG</cp:lastModifiedBy>
  <cp:revision>1023</cp:revision>
  <dcterms:created xsi:type="dcterms:W3CDTF">2019-10-31T12:34:00Z</dcterms:created>
  <dcterms:modified xsi:type="dcterms:W3CDTF">2022-11-02T07:17:34Z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DAF2B9E67F774525AE7D03EE5BC27C20</vt:lpwstr>
  </property>
  <property fmtid="{D5CDD505-2E9C-101B-9397-08002B2CF9AE}" pid="3" name="KSOProductBuildVer">
    <vt:lpwstr>1033-11.2.0.11341</vt:lpwstr>
  </property>
</Properties>
</file>